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jpg" ContentType="image/jp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0288" y="850393"/>
            <a:ext cx="4728971" cy="47396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76300" y="1311416"/>
            <a:ext cx="6019800" cy="514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01700" y="4664943"/>
            <a:ext cx="5969000" cy="38900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image" Target="../media/image42.png"/><Relationship Id="rId10" Type="http://schemas.openxmlformats.org/officeDocument/2006/relationships/image" Target="../media/image43.png"/><Relationship Id="rId11" Type="http://schemas.openxmlformats.org/officeDocument/2006/relationships/image" Target="../media/image44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Relationship Id="rId4" Type="http://schemas.openxmlformats.org/officeDocument/2006/relationships/image" Target="../media/image47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3" Type="http://schemas.openxmlformats.org/officeDocument/2006/relationships/image" Target="../media/image17.png"/><Relationship Id="rId14" Type="http://schemas.openxmlformats.org/officeDocument/2006/relationships/image" Target="../media/image18.png"/><Relationship Id="rId15" Type="http://schemas.openxmlformats.org/officeDocument/2006/relationships/image" Target="../media/image19.png"/><Relationship Id="rId16" Type="http://schemas.openxmlformats.org/officeDocument/2006/relationships/image" Target="../media/image20.png"/><Relationship Id="rId17" Type="http://schemas.openxmlformats.org/officeDocument/2006/relationships/image" Target="../media/image21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85800" y="591818"/>
            <a:ext cx="6553200" cy="311785"/>
            <a:chOff x="685800" y="591818"/>
            <a:chExt cx="6553200" cy="311785"/>
          </a:xfrm>
        </p:grpSpPr>
        <p:sp>
          <p:nvSpPr>
            <p:cNvPr id="3" name="object 3"/>
            <p:cNvSpPr/>
            <p:nvPr/>
          </p:nvSpPr>
          <p:spPr>
            <a:xfrm>
              <a:off x="685800" y="593723"/>
              <a:ext cx="6553200" cy="0"/>
            </a:xfrm>
            <a:custGeom>
              <a:avLst/>
              <a:gdLst/>
              <a:ahLst/>
              <a:cxnLst/>
              <a:rect l="l" t="t" r="r" b="b"/>
              <a:pathLst>
                <a:path w="6553200" h="0">
                  <a:moveTo>
                    <a:pt x="0" y="0"/>
                  </a:moveTo>
                  <a:lnTo>
                    <a:pt x="6553200" y="0"/>
                  </a:lnTo>
                </a:path>
              </a:pathLst>
            </a:custGeom>
            <a:ln w="3810">
              <a:solidFill>
                <a:srgbClr val="EE3124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687705" y="596772"/>
              <a:ext cx="304800" cy="304800"/>
            </a:xfrm>
            <a:custGeom>
              <a:avLst/>
              <a:gdLst/>
              <a:ahLst/>
              <a:cxnLst/>
              <a:rect l="l" t="t" r="r" b="b"/>
              <a:pathLst>
                <a:path w="304800" h="304800">
                  <a:moveTo>
                    <a:pt x="0" y="304800"/>
                  </a:moveTo>
                  <a:lnTo>
                    <a:pt x="304800" y="304800"/>
                  </a:lnTo>
                  <a:lnTo>
                    <a:pt x="304800" y="0"/>
                  </a:lnTo>
                  <a:lnTo>
                    <a:pt x="0" y="0"/>
                  </a:lnTo>
                  <a:lnTo>
                    <a:pt x="0" y="304800"/>
                  </a:lnTo>
                  <a:close/>
                </a:path>
              </a:pathLst>
            </a:custGeom>
            <a:ln w="3809">
              <a:solidFill>
                <a:srgbClr val="EE3124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1130300" y="703580"/>
            <a:ext cx="6122035" cy="678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90" b="1">
                <a:solidFill>
                  <a:srgbClr val="231F20"/>
                </a:solidFill>
                <a:latin typeface="Tahoma"/>
                <a:cs typeface="Tahoma"/>
              </a:rPr>
              <a:t>Double</a:t>
            </a:r>
            <a:r>
              <a:rPr dirty="0" sz="1400" spc="-12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400" spc="-125" b="1">
                <a:solidFill>
                  <a:srgbClr val="231F20"/>
                </a:solidFill>
                <a:latin typeface="Tahoma"/>
                <a:cs typeface="Tahoma"/>
              </a:rPr>
              <a:t>Integrals</a:t>
            </a:r>
            <a:endParaRPr sz="1400">
              <a:latin typeface="Tahoma"/>
              <a:cs typeface="Tahoma"/>
            </a:endParaRPr>
          </a:p>
          <a:p>
            <a:pPr marL="1536700" marR="5080">
              <a:lnSpc>
                <a:spcPct val="100000"/>
              </a:lnSpc>
              <a:spcBef>
                <a:spcPts val="1055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definite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continuous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one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variable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interval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114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1000" spc="5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defined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178550" y="9590405"/>
            <a:ext cx="1060450" cy="0"/>
          </a:xfrm>
          <a:custGeom>
            <a:avLst/>
            <a:gdLst/>
            <a:ahLst/>
            <a:cxnLst/>
            <a:rect l="l" t="t" r="r" b="b"/>
            <a:pathLst>
              <a:path w="1060450" h="0">
                <a:moveTo>
                  <a:pt x="0" y="0"/>
                </a:moveTo>
                <a:lnTo>
                  <a:pt x="1060450" y="0"/>
                </a:lnTo>
              </a:path>
            </a:pathLst>
          </a:custGeom>
          <a:ln w="3810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7158228" y="9630409"/>
            <a:ext cx="939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105" b="1">
                <a:solidFill>
                  <a:srgbClr val="231F20"/>
                </a:solidFill>
                <a:latin typeface="Tahoma"/>
                <a:cs typeface="Tahoma"/>
              </a:rPr>
              <a:t>1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56044" y="1505610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28231" y="150815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05371" y="1666926"/>
            <a:ext cx="857250" cy="124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38810" algn="l"/>
              </a:tabLst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	</a:t>
            </a:r>
            <a:r>
              <a:rPr dirty="0" sz="650" i="1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dirty="0" sz="650" spc="-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50" spc="500">
                <a:solidFill>
                  <a:srgbClr val="231F20"/>
                </a:solidFill>
                <a:latin typeface="Tahoma"/>
                <a:cs typeface="Tahoma"/>
              </a:rPr>
              <a:t>l</a:t>
            </a:r>
            <a:r>
              <a:rPr dirty="0" sz="650" spc="-10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650" spc="105">
                <a:solidFill>
                  <a:srgbClr val="231F20"/>
                </a:solidFill>
                <a:latin typeface="Georgia"/>
                <a:cs typeface="Georgia"/>
              </a:rPr>
              <a:t>`</a:t>
            </a:r>
            <a:endParaRPr sz="650">
              <a:latin typeface="Georgia"/>
              <a:cs typeface="Georg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590472" y="1611021"/>
            <a:ext cx="159702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18490" algn="l"/>
                <a:tab pos="1545590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	2	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98183" y="1546250"/>
            <a:ext cx="28530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1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li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m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spc="-10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4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8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40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9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40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2777" sz="1500">
                <a:solidFill>
                  <a:srgbClr val="231F20"/>
                </a:solidFill>
                <a:latin typeface="Times New Roman"/>
                <a:cs typeface="Times New Roman"/>
              </a:rPr>
              <a:t>∙</a:t>
            </a:r>
            <a:r>
              <a:rPr dirty="0" baseline="2777" sz="1500" spc="-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>
                <a:solidFill>
                  <a:srgbClr val="231F20"/>
                </a:solidFill>
                <a:latin typeface="Times New Roman"/>
                <a:cs typeface="Times New Roman"/>
              </a:rPr>
              <a:t>∙</a:t>
            </a:r>
            <a:r>
              <a:rPr dirty="0" baseline="2777" sz="1500" spc="-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>
                <a:solidFill>
                  <a:srgbClr val="231F20"/>
                </a:solidFill>
                <a:latin typeface="Times New Roman"/>
                <a:cs typeface="Times New Roman"/>
              </a:rPr>
              <a:t>∙</a:t>
            </a:r>
            <a:r>
              <a:rPr dirty="0" baseline="2777" sz="1500" spc="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40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628900" y="1889150"/>
            <a:ext cx="46482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where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6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60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6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60">
                <a:solidFill>
                  <a:srgbClr val="231F20"/>
                </a:solidFill>
                <a:latin typeface="Tahoma"/>
                <a:cs typeface="Tahoma"/>
              </a:rPr>
              <a:t>dy</a:t>
            </a:r>
            <a:r>
              <a:rPr dirty="0" sz="1000" spc="-60" i="1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dirty="0" sz="1000" spc="114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1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9259" sz="900" spc="-7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9259" sz="900" spc="22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.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 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9259" sz="900" spc="-7" i="1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dirty="0" baseline="-9259" sz="900" spc="112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are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endpoints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subintervals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114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857110" y="202885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850785" y="212410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54300" y="2041550"/>
            <a:ext cx="45980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width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40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80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if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posit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function,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8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3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can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interpreted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90878" y="218125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884553" y="227650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654246" y="2193950"/>
            <a:ext cx="309816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area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we used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8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3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compute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erage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alues.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667000" y="3044850"/>
            <a:ext cx="101600" cy="101600"/>
          </a:xfrm>
          <a:custGeom>
            <a:avLst/>
            <a:gdLst/>
            <a:ahLst/>
            <a:cxnLst/>
            <a:rect l="l" t="t" r="r" b="b"/>
            <a:pathLst>
              <a:path w="101600" h="101600">
                <a:moveTo>
                  <a:pt x="101600" y="0"/>
                </a:moveTo>
                <a:lnTo>
                  <a:pt x="0" y="0"/>
                </a:lnTo>
                <a:lnTo>
                  <a:pt x="0" y="101600"/>
                </a:lnTo>
                <a:lnTo>
                  <a:pt x="101600" y="101600"/>
                </a:lnTo>
                <a:lnTo>
                  <a:pt x="101600" y="0"/>
                </a:lnTo>
                <a:close/>
              </a:path>
            </a:pathLst>
          </a:custGeom>
          <a:solidFill>
            <a:srgbClr val="EE312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649368" y="6330831"/>
            <a:ext cx="54610" cy="41275"/>
          </a:xfrm>
          <a:custGeom>
            <a:avLst/>
            <a:gdLst/>
            <a:ahLst/>
            <a:cxnLst/>
            <a:rect l="l" t="t" r="r" b="b"/>
            <a:pathLst>
              <a:path w="54609" h="41275">
                <a:moveTo>
                  <a:pt x="0" y="0"/>
                </a:moveTo>
                <a:lnTo>
                  <a:pt x="13538" y="20332"/>
                </a:lnTo>
                <a:lnTo>
                  <a:pt x="0" y="40652"/>
                </a:lnTo>
                <a:lnTo>
                  <a:pt x="54190" y="20332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670785" y="4634117"/>
            <a:ext cx="40640" cy="54610"/>
          </a:xfrm>
          <a:custGeom>
            <a:avLst/>
            <a:gdLst/>
            <a:ahLst/>
            <a:cxnLst/>
            <a:rect l="l" t="t" r="r" b="b"/>
            <a:pathLst>
              <a:path w="40639" h="54610">
                <a:moveTo>
                  <a:pt x="20320" y="0"/>
                </a:moveTo>
                <a:lnTo>
                  <a:pt x="0" y="54178"/>
                </a:lnTo>
                <a:lnTo>
                  <a:pt x="20320" y="40639"/>
                </a:lnTo>
                <a:lnTo>
                  <a:pt x="40640" y="54178"/>
                </a:lnTo>
                <a:lnTo>
                  <a:pt x="2032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3" name="object 23"/>
          <p:cNvGrpSpPr/>
          <p:nvPr/>
        </p:nvGrpSpPr>
        <p:grpSpPr>
          <a:xfrm>
            <a:off x="5365283" y="6521281"/>
            <a:ext cx="187960" cy="83820"/>
            <a:chOff x="5365283" y="6521281"/>
            <a:chExt cx="187960" cy="83820"/>
          </a:xfrm>
        </p:grpSpPr>
        <p:sp>
          <p:nvSpPr>
            <p:cNvPr id="24" name="object 24"/>
            <p:cNvSpPr/>
            <p:nvPr/>
          </p:nvSpPr>
          <p:spPr>
            <a:xfrm>
              <a:off x="5397579" y="6562632"/>
              <a:ext cx="120650" cy="635"/>
            </a:xfrm>
            <a:custGeom>
              <a:avLst/>
              <a:gdLst/>
              <a:ahLst/>
              <a:cxnLst/>
              <a:rect l="l" t="t" r="r" b="b"/>
              <a:pathLst>
                <a:path w="120650" h="634">
                  <a:moveTo>
                    <a:pt x="0" y="317"/>
                  </a:moveTo>
                  <a:lnTo>
                    <a:pt x="120243" y="0"/>
                  </a:lnTo>
                </a:path>
              </a:pathLst>
            </a:custGeom>
            <a:ln w="444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5367007" y="6547357"/>
              <a:ext cx="181610" cy="31115"/>
            </a:xfrm>
            <a:custGeom>
              <a:avLst/>
              <a:gdLst/>
              <a:ahLst/>
              <a:cxnLst/>
              <a:rect l="l" t="t" r="r" b="b"/>
              <a:pathLst>
                <a:path w="181610" h="31115">
                  <a:moveTo>
                    <a:pt x="40119" y="317"/>
                  </a:moveTo>
                  <a:lnTo>
                    <a:pt x="0" y="15595"/>
                  </a:lnTo>
                  <a:lnTo>
                    <a:pt x="40119" y="30873"/>
                  </a:lnTo>
                  <a:lnTo>
                    <a:pt x="30568" y="15595"/>
                  </a:lnTo>
                  <a:lnTo>
                    <a:pt x="40119" y="317"/>
                  </a:lnTo>
                  <a:close/>
                </a:path>
                <a:path w="181610" h="31115">
                  <a:moveTo>
                    <a:pt x="181381" y="15278"/>
                  </a:moveTo>
                  <a:lnTo>
                    <a:pt x="141262" y="0"/>
                  </a:lnTo>
                  <a:lnTo>
                    <a:pt x="150812" y="15278"/>
                  </a:lnTo>
                  <a:lnTo>
                    <a:pt x="141262" y="30556"/>
                  </a:lnTo>
                  <a:lnTo>
                    <a:pt x="181381" y="15278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5367506" y="6521281"/>
              <a:ext cx="183515" cy="83820"/>
            </a:xfrm>
            <a:custGeom>
              <a:avLst/>
              <a:gdLst/>
              <a:ahLst/>
              <a:cxnLst/>
              <a:rect l="l" t="t" r="r" b="b"/>
              <a:pathLst>
                <a:path w="183514" h="83820">
                  <a:moveTo>
                    <a:pt x="0" y="83565"/>
                  </a:moveTo>
                  <a:lnTo>
                    <a:pt x="0" y="0"/>
                  </a:lnTo>
                </a:path>
                <a:path w="183514" h="83820">
                  <a:moveTo>
                    <a:pt x="182892" y="83565"/>
                  </a:moveTo>
                  <a:lnTo>
                    <a:pt x="182892" y="0"/>
                  </a:lnTo>
                </a:path>
              </a:pathLst>
            </a:custGeom>
            <a:ln w="444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 txBox="1"/>
          <p:nvPr/>
        </p:nvSpPr>
        <p:spPr>
          <a:xfrm>
            <a:off x="2565400" y="2346350"/>
            <a:ext cx="4751070" cy="23698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01600" marR="68580" indent="1524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 a similar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way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 will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show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here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how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double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a function of 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ariables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8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rectangle.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80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will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see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h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interpret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olume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if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8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  a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positive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function and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how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to use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 to calculate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average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values.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Times New Roman"/>
              <a:cs typeface="Times New Roman"/>
            </a:endParaRPr>
          </a:p>
          <a:p>
            <a:pPr marL="266700">
              <a:lnSpc>
                <a:spcPct val="100000"/>
              </a:lnSpc>
            </a:pPr>
            <a:r>
              <a:rPr dirty="0" sz="1100" spc="-70" b="1">
                <a:solidFill>
                  <a:srgbClr val="231F20"/>
                </a:solidFill>
                <a:latin typeface="Tahoma"/>
                <a:cs typeface="Tahoma"/>
              </a:rPr>
              <a:t>Double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240" b="1">
                <a:solidFill>
                  <a:srgbClr val="231F20"/>
                </a:solidFill>
                <a:latin typeface="Tahoma"/>
                <a:cs typeface="Tahoma"/>
              </a:rPr>
              <a:t>I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n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t</a:t>
            </a:r>
            <a:r>
              <a:rPr dirty="0" sz="1100" spc="-75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1100" spc="-100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1100" spc="-90" b="1">
                <a:solidFill>
                  <a:srgbClr val="231F20"/>
                </a:solidFill>
                <a:latin typeface="Tahoma"/>
                <a:cs typeface="Tahoma"/>
              </a:rPr>
              <a:t>als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70" b="1">
                <a:solidFill>
                  <a:srgbClr val="231F20"/>
                </a:solidFill>
                <a:latin typeface="Tahoma"/>
                <a:cs typeface="Tahoma"/>
              </a:rPr>
              <a:t>o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v</a:t>
            </a:r>
            <a:r>
              <a:rPr dirty="0" sz="1100" spc="-90" b="1">
                <a:solidFill>
                  <a:srgbClr val="231F20"/>
                </a:solidFill>
                <a:latin typeface="Tahoma"/>
                <a:cs typeface="Tahoma"/>
              </a:rPr>
              <a:t>er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175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1100" spc="-70" b="1">
                <a:solidFill>
                  <a:srgbClr val="231F20"/>
                </a:solidFill>
                <a:latin typeface="Tahoma"/>
                <a:cs typeface="Tahoma"/>
              </a:rPr>
              <a:t>c</a:t>
            </a:r>
            <a:r>
              <a:rPr dirty="0" sz="1100" spc="-80" b="1">
                <a:solidFill>
                  <a:srgbClr val="231F20"/>
                </a:solidFill>
                <a:latin typeface="Tahoma"/>
                <a:cs typeface="Tahoma"/>
              </a:rPr>
              <a:t>tangles</a:t>
            </a:r>
            <a:endParaRPr sz="1100">
              <a:latin typeface="Tahoma"/>
              <a:cs typeface="Tahoma"/>
            </a:endParaRPr>
          </a:p>
          <a:p>
            <a:pPr algn="just" marL="101600">
              <a:lnSpc>
                <a:spcPct val="100000"/>
              </a:lnSpc>
              <a:spcBef>
                <a:spcPts val="280"/>
              </a:spcBef>
            </a:pPr>
            <a:r>
              <a:rPr dirty="0" sz="1000" spc="-80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start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with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whose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domain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is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rectangle</a:t>
            </a:r>
            <a:endParaRPr sz="1000">
              <a:latin typeface="Times New Roman"/>
              <a:cs typeface="Times New Roman"/>
            </a:endParaRPr>
          </a:p>
          <a:p>
            <a:pPr algn="ctr" marL="26670">
              <a:lnSpc>
                <a:spcPct val="100000"/>
              </a:lnSpc>
              <a:spcBef>
                <a:spcPts val="4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70">
                <a:solidFill>
                  <a:srgbClr val="231F20"/>
                </a:solidFill>
                <a:latin typeface="Tahoma"/>
                <a:cs typeface="Tahoma"/>
              </a:rPr>
              <a:t>hs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baseline="-9259" sz="2700" spc="-622">
                <a:solidFill>
                  <a:srgbClr val="231F20"/>
                </a:solidFill>
                <a:latin typeface="Tahoma"/>
                <a:cs typeface="Tahoma"/>
              </a:rPr>
              <a:t>|</a:t>
            </a:r>
            <a:r>
              <a:rPr dirty="0" baseline="-9259" sz="2700" spc="-48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50">
                <a:solidFill>
                  <a:srgbClr val="231F20"/>
                </a:solidFill>
                <a:latin typeface="Tahoma"/>
                <a:cs typeface="Tahoma"/>
              </a:rPr>
              <a:t>j</a:t>
            </a:r>
            <a:endParaRPr sz="1000">
              <a:latin typeface="Tahoma"/>
              <a:cs typeface="Tahoma"/>
            </a:endParaRPr>
          </a:p>
          <a:p>
            <a:pPr algn="just" marL="101600" marR="68580">
              <a:lnSpc>
                <a:spcPct val="100000"/>
              </a:lnSpc>
              <a:spcBef>
                <a:spcPts val="94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If we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divide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interval </a:t>
            </a:r>
            <a:r>
              <a:rPr dirty="0" sz="100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114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g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into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subintervals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equal width </a:t>
            </a:r>
            <a:r>
              <a:rPr dirty="0" sz="1000" spc="-20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x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 </a:t>
            </a:r>
            <a:r>
              <a:rPr dirty="0" sz="1000" spc="-6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60" i="1">
                <a:solidFill>
                  <a:srgbClr val="231F20"/>
                </a:solidFill>
                <a:latin typeface="Times New Roman"/>
                <a:cs typeface="Times New Roman"/>
              </a:rPr>
              <a:t>b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 </a:t>
            </a:r>
            <a:r>
              <a:rPr dirty="0" sz="1000" spc="-6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60">
                <a:solidFill>
                  <a:srgbClr val="231F20"/>
                </a:solidFill>
                <a:latin typeface="Tahoma"/>
                <a:cs typeface="Tahoma"/>
              </a:rPr>
              <a:t>dy</a:t>
            </a:r>
            <a:r>
              <a:rPr dirty="0" sz="1000" spc="-60" i="1">
                <a:solidFill>
                  <a:srgbClr val="231F20"/>
                </a:solidFill>
                <a:latin typeface="Times New Roman"/>
                <a:cs typeface="Times New Roman"/>
              </a:rPr>
              <a:t>m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 we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divide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interval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1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1000" spc="-19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into</a:t>
            </a:r>
            <a:r>
              <a:rPr dirty="0" sz="1000" spc="1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subintervals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equal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width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45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4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6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6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1000" spc="-50">
                <a:solidFill>
                  <a:srgbClr val="231F20"/>
                </a:solidFill>
                <a:latin typeface="Tahoma"/>
                <a:cs typeface="Tahoma"/>
              </a:rPr>
              <a:t>dy</a:t>
            </a:r>
            <a:r>
              <a:rPr dirty="0" sz="1000" spc="-50" i="1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then,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-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shown </a:t>
            </a:r>
            <a:r>
              <a:rPr dirty="0" sz="1000" spc="-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Figure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1,</a:t>
            </a:r>
            <a:r>
              <a:rPr dirty="0" sz="1000" spc="1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8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vided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into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      </a:t>
            </a:r>
            <a:r>
              <a:rPr dirty="0" sz="1000" spc="-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subrectangles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each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area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85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14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40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90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upper  right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corner of a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typical subrectangle has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coordinates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9259" sz="900" spc="-30" i="1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4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baseline="-9259" sz="900" spc="-67" i="1">
                <a:solidFill>
                  <a:srgbClr val="231F20"/>
                </a:solidFill>
                <a:latin typeface="Times New Roman"/>
                <a:cs typeface="Times New Roman"/>
              </a:rPr>
              <a:t>j</a:t>
            </a:r>
            <a:r>
              <a:rPr dirty="0" sz="1000" spc="-4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marL="1037590">
              <a:lnSpc>
                <a:spcPct val="100000"/>
              </a:lnSpc>
            </a:pPr>
            <a:r>
              <a:rPr dirty="0" sz="800" spc="-80" i="1">
                <a:solidFill>
                  <a:srgbClr val="231F20"/>
                </a:solidFill>
                <a:latin typeface="Georgia"/>
                <a:cs typeface="Georgia"/>
              </a:rPr>
              <a:t>y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634216" y="6337004"/>
            <a:ext cx="736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425" i="1">
                <a:solidFill>
                  <a:srgbClr val="231F20"/>
                </a:solidFill>
                <a:latin typeface="Georgia"/>
                <a:cs typeface="Georgia"/>
              </a:rPr>
              <a:t>𝑥</a:t>
            </a:r>
            <a:endParaRPr sz="800">
              <a:latin typeface="Georgia"/>
              <a:cs typeface="Georgia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5532770" y="4890867"/>
            <a:ext cx="324485" cy="476250"/>
            <a:chOff x="5532770" y="4890867"/>
            <a:chExt cx="324485" cy="476250"/>
          </a:xfrm>
        </p:grpSpPr>
        <p:sp>
          <p:nvSpPr>
            <p:cNvPr id="30" name="object 30"/>
            <p:cNvSpPr/>
            <p:nvPr/>
          </p:nvSpPr>
          <p:spPr>
            <a:xfrm>
              <a:off x="5565537" y="4892455"/>
              <a:ext cx="290195" cy="434340"/>
            </a:xfrm>
            <a:custGeom>
              <a:avLst/>
              <a:gdLst/>
              <a:ahLst/>
              <a:cxnLst/>
              <a:rect l="l" t="t" r="r" b="b"/>
              <a:pathLst>
                <a:path w="290195" h="434339">
                  <a:moveTo>
                    <a:pt x="289928" y="0"/>
                  </a:moveTo>
                  <a:lnTo>
                    <a:pt x="0" y="43420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5555669" y="5303800"/>
              <a:ext cx="31750" cy="38100"/>
            </a:xfrm>
            <a:custGeom>
              <a:avLst/>
              <a:gdLst/>
              <a:ahLst/>
              <a:cxnLst/>
              <a:rect l="l" t="t" r="r" b="b"/>
              <a:pathLst>
                <a:path w="31750" h="38100">
                  <a:moveTo>
                    <a:pt x="8801" y="0"/>
                  </a:moveTo>
                  <a:lnTo>
                    <a:pt x="0" y="37693"/>
                  </a:lnTo>
                  <a:lnTo>
                    <a:pt x="31648" y="15405"/>
                  </a:lnTo>
                  <a:lnTo>
                    <a:pt x="15405" y="14846"/>
                  </a:lnTo>
                  <a:lnTo>
                    <a:pt x="880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5535945" y="533527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2161" y="0"/>
                  </a:moveTo>
                  <a:lnTo>
                    <a:pt x="6413" y="0"/>
                  </a:lnTo>
                  <a:lnTo>
                    <a:pt x="0" y="6400"/>
                  </a:lnTo>
                  <a:lnTo>
                    <a:pt x="0" y="14287"/>
                  </a:lnTo>
                  <a:lnTo>
                    <a:pt x="0" y="22186"/>
                  </a:lnTo>
                  <a:lnTo>
                    <a:pt x="6413" y="28575"/>
                  </a:lnTo>
                  <a:lnTo>
                    <a:pt x="22161" y="28575"/>
                  </a:lnTo>
                  <a:lnTo>
                    <a:pt x="28575" y="22186"/>
                  </a:lnTo>
                  <a:lnTo>
                    <a:pt x="28575" y="6400"/>
                  </a:lnTo>
                  <a:lnTo>
                    <a:pt x="2216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5535945" y="5335275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0" y="14287"/>
                  </a:moveTo>
                  <a:lnTo>
                    <a:pt x="0" y="6400"/>
                  </a:lnTo>
                  <a:lnTo>
                    <a:pt x="6413" y="0"/>
                  </a:lnTo>
                  <a:lnTo>
                    <a:pt x="14287" y="0"/>
                  </a:lnTo>
                  <a:lnTo>
                    <a:pt x="22161" y="0"/>
                  </a:lnTo>
                  <a:lnTo>
                    <a:pt x="28575" y="6400"/>
                  </a:lnTo>
                  <a:lnTo>
                    <a:pt x="28575" y="14287"/>
                  </a:lnTo>
                  <a:lnTo>
                    <a:pt x="28575" y="22186"/>
                  </a:lnTo>
                  <a:lnTo>
                    <a:pt x="22161" y="28575"/>
                  </a:lnTo>
                  <a:lnTo>
                    <a:pt x="14287" y="28575"/>
                  </a:lnTo>
                  <a:lnTo>
                    <a:pt x="6413" y="28575"/>
                  </a:lnTo>
                  <a:lnTo>
                    <a:pt x="0" y="22186"/>
                  </a:lnTo>
                  <a:lnTo>
                    <a:pt x="0" y="14287"/>
                  </a:lnTo>
                  <a:close/>
                </a:path>
              </a:pathLst>
            </a:custGeom>
            <a:ln w="63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/>
          <p:nvPr/>
        </p:nvSpPr>
        <p:spPr>
          <a:xfrm>
            <a:off x="4413558" y="6346592"/>
            <a:ext cx="45974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5" i="1">
                <a:solidFill>
                  <a:srgbClr val="231F20"/>
                </a:solidFill>
                <a:latin typeface="Georgia"/>
                <a:cs typeface="Georgia"/>
              </a:rPr>
              <a:t>a</a:t>
            </a:r>
            <a:r>
              <a:rPr dirty="0" sz="800" spc="125" i="1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800" spc="445" i="1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3472" sz="1200" spc="719" i="1">
                <a:solidFill>
                  <a:srgbClr val="231F20"/>
                </a:solidFill>
                <a:latin typeface="Georgia"/>
                <a:cs typeface="Georgia"/>
              </a:rPr>
              <a:t>⁄</a:t>
            </a:r>
            <a:r>
              <a:rPr dirty="0" baseline="3472" sz="1200" spc="787" i="1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3472" sz="1200" spc="284" i="1">
                <a:solidFill>
                  <a:srgbClr val="231F20"/>
                </a:solidFill>
                <a:latin typeface="Georgia"/>
                <a:cs typeface="Georgia"/>
              </a:rPr>
              <a:t>¤</a:t>
            </a:r>
            <a:endParaRPr baseline="3472" sz="1200">
              <a:latin typeface="Georgia"/>
              <a:cs typeface="Georgi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244085" y="6346592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0" i="1">
                <a:solidFill>
                  <a:srgbClr val="231F20"/>
                </a:solidFill>
                <a:latin typeface="Georgia"/>
                <a:cs typeface="Georgia"/>
              </a:rPr>
              <a:t>b</a:t>
            </a:r>
            <a:endParaRPr sz="800">
              <a:latin typeface="Georgia"/>
              <a:cs typeface="Georgia"/>
            </a:endParaRPr>
          </a:p>
        </p:txBody>
      </p:sp>
      <p:pic>
        <p:nvPicPr>
          <p:cNvPr id="36" name="object 3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81594" y="5347451"/>
            <a:ext cx="83565" cy="140512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3227619" y="5331863"/>
            <a:ext cx="167005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110" i="1">
                <a:solidFill>
                  <a:srgbClr val="231F20"/>
                </a:solidFill>
                <a:latin typeface="Georgia"/>
                <a:cs typeface="Georgia"/>
              </a:rPr>
              <a:t>Îy</a:t>
            </a:r>
            <a:r>
              <a:rPr dirty="0" sz="850" spc="-120" i="1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endParaRPr sz="850">
              <a:latin typeface="Georgia"/>
              <a:cs typeface="Georgi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241204" y="6318117"/>
            <a:ext cx="381635" cy="386080"/>
          </a:xfrm>
          <a:prstGeom prst="rect">
            <a:avLst/>
          </a:prstGeom>
        </p:spPr>
        <p:txBody>
          <a:bodyPr wrap="square" lIns="0" tIns="6540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515"/>
              </a:spcBef>
            </a:pPr>
            <a:r>
              <a:rPr dirty="0" baseline="10416" sz="1200" spc="-22" i="1">
                <a:solidFill>
                  <a:srgbClr val="231F20"/>
                </a:solidFill>
                <a:latin typeface="Georgia"/>
                <a:cs typeface="Georgia"/>
              </a:rPr>
              <a:t>𝑥</a:t>
            </a:r>
            <a:r>
              <a:rPr dirty="0" sz="550" spc="-15" i="1">
                <a:solidFill>
                  <a:srgbClr val="231F20"/>
                </a:solidFill>
                <a:latin typeface="Georgia"/>
                <a:cs typeface="Georgia"/>
              </a:rPr>
              <a:t>i-1</a:t>
            </a:r>
            <a:r>
              <a:rPr dirty="0" sz="550" spc="160" i="1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10416" sz="1200" spc="-300" i="1">
                <a:solidFill>
                  <a:srgbClr val="231F20"/>
                </a:solidFill>
                <a:latin typeface="Georgia"/>
                <a:cs typeface="Georgia"/>
              </a:rPr>
              <a:t>𝑥</a:t>
            </a:r>
            <a:r>
              <a:rPr dirty="0" sz="550" spc="-200" i="1">
                <a:solidFill>
                  <a:srgbClr val="231F20"/>
                </a:solidFill>
                <a:latin typeface="Georgia"/>
                <a:cs typeface="Georgia"/>
              </a:rPr>
              <a:t>i</a:t>
            </a:r>
            <a:endParaRPr sz="550">
              <a:latin typeface="Georgia"/>
              <a:cs typeface="Georgia"/>
            </a:endParaRPr>
          </a:p>
          <a:p>
            <a:pPr algn="ctr" marL="61594">
              <a:lnSpc>
                <a:spcPct val="100000"/>
              </a:lnSpc>
              <a:spcBef>
                <a:spcPts val="440"/>
              </a:spcBef>
            </a:pPr>
            <a:r>
              <a:rPr dirty="0" sz="850" spc="-55" i="1">
                <a:solidFill>
                  <a:srgbClr val="231F20"/>
                </a:solidFill>
                <a:latin typeface="Georgia"/>
                <a:cs typeface="Georgia"/>
              </a:rPr>
              <a:t>Î𝑥</a:t>
            </a:r>
            <a:endParaRPr sz="850">
              <a:latin typeface="Georgia"/>
              <a:cs typeface="Georgia"/>
            </a:endParaRPr>
          </a:p>
        </p:txBody>
      </p:sp>
      <p:graphicFrame>
        <p:nvGraphicFramePr>
          <p:cNvPr id="39" name="object 39"/>
          <p:cNvGraphicFramePr>
            <a:graphicFrameLocks noGrp="1"/>
          </p:cNvGraphicFramePr>
          <p:nvPr/>
        </p:nvGraphicFramePr>
        <p:xfrm>
          <a:off x="3462505" y="4674751"/>
          <a:ext cx="3200400" cy="19056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8600"/>
                <a:gridCol w="762000"/>
                <a:gridCol w="182880"/>
                <a:gridCol w="182880"/>
                <a:gridCol w="182880"/>
                <a:gridCol w="182880"/>
                <a:gridCol w="182880"/>
                <a:gridCol w="182880"/>
                <a:gridCol w="182880"/>
                <a:gridCol w="182880"/>
                <a:gridCol w="182880"/>
                <a:gridCol w="182880"/>
                <a:gridCol w="381000"/>
              </a:tblGrid>
              <a:tr h="266716">
                <a:tc rowSpan="9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  <a:p>
                      <a:pPr marL="135890">
                        <a:lnSpc>
                          <a:spcPct val="100000"/>
                        </a:lnSpc>
                      </a:pPr>
                      <a:r>
                        <a:rPr dirty="0" sz="8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d</a:t>
                      </a:r>
                      <a:endParaRPr sz="800">
                        <a:latin typeface="Georgia"/>
                        <a:cs typeface="Georgia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350">
                        <a:latin typeface="Times New Roman"/>
                        <a:cs typeface="Times New Roman"/>
                      </a:endParaRPr>
                    </a:p>
                    <a:p>
                      <a:pPr marL="38100" marR="15240" indent="85725">
                        <a:lnSpc>
                          <a:spcPct val="143200"/>
                        </a:lnSpc>
                      </a:pPr>
                      <a:r>
                        <a:rPr dirty="0" sz="800" spc="-5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y</a:t>
                      </a:r>
                      <a:r>
                        <a:rPr dirty="0" baseline="-20202" sz="825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j  </a:t>
                      </a:r>
                      <a:r>
                        <a:rPr dirty="0" baseline="10416" sz="12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y</a:t>
                      </a:r>
                      <a:r>
                        <a:rPr dirty="0" sz="550" spc="-45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j-</a:t>
                      </a:r>
                      <a:r>
                        <a:rPr dirty="0" sz="55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1</a:t>
                      </a:r>
                      <a:endParaRPr sz="550">
                        <a:latin typeface="Georgia"/>
                        <a:cs typeface="Georgia"/>
                      </a:endParaRPr>
                    </a:p>
                    <a:p>
                      <a:pPr marL="116839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dirty="0" sz="8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›</a:t>
                      </a:r>
                      <a:endParaRPr sz="800">
                        <a:latin typeface="Georgia"/>
                        <a:cs typeface="Georgia"/>
                      </a:endParaRPr>
                    </a:p>
                    <a:p>
                      <a:pPr marL="142240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dirty="0" sz="8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c</a:t>
                      </a:r>
                      <a:endParaRPr sz="800">
                        <a:latin typeface="Georgia"/>
                        <a:cs typeface="Georgia"/>
                      </a:endParaRPr>
                    </a:p>
                  </a:txBody>
                  <a:tcPr marL="0" marR="0" marB="0" marT="635"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gridSpan="12">
                  <a:txBody>
                    <a:bodyPr/>
                    <a:lstStyle/>
                    <a:p>
                      <a:pPr algn="r" marR="51435">
                        <a:lnSpc>
                          <a:spcPct val="100000"/>
                        </a:lnSpc>
                        <a:spcBef>
                          <a:spcPts val="640"/>
                        </a:spcBef>
                        <a:tabLst>
                          <a:tab pos="464820" algn="l"/>
                        </a:tabLst>
                      </a:pPr>
                      <a:r>
                        <a:rPr dirty="0" sz="8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(𝑥</a:t>
                      </a:r>
                      <a:r>
                        <a:rPr dirty="0" baseline="-20202" sz="825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i</a:t>
                      </a:r>
                      <a:r>
                        <a:rPr dirty="0" sz="8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,</a:t>
                      </a:r>
                      <a:r>
                        <a:rPr dirty="0" sz="800" spc="-5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 </a:t>
                      </a:r>
                      <a:r>
                        <a:rPr dirty="0" sz="8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y</a:t>
                      </a:r>
                      <a:r>
                        <a:rPr dirty="0" baseline="-20202" sz="825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j</a:t>
                      </a:r>
                      <a:r>
                        <a:rPr dirty="0" sz="8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)</a:t>
                      </a:r>
                      <a:r>
                        <a:rPr dirty="0" sz="8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	</a:t>
                      </a:r>
                      <a:r>
                        <a:rPr dirty="0" baseline="-59027" sz="12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(𝑥</a:t>
                      </a:r>
                      <a:r>
                        <a:rPr dirty="0" baseline="-59027" sz="12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 </a:t>
                      </a:r>
                      <a:r>
                        <a:rPr dirty="0" baseline="-59027" sz="1200" spc="52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 </a:t>
                      </a:r>
                      <a:r>
                        <a:rPr dirty="0" baseline="-59027" sz="12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,</a:t>
                      </a:r>
                      <a:r>
                        <a:rPr dirty="0" baseline="-59027" sz="1200" spc="-44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 </a:t>
                      </a:r>
                      <a:r>
                        <a:rPr dirty="0" baseline="-59027" sz="12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y</a:t>
                      </a:r>
                      <a:r>
                        <a:rPr dirty="0" baseline="-59027" sz="1200" spc="127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 </a:t>
                      </a:r>
                      <a:r>
                        <a:rPr dirty="0" baseline="-59027" sz="12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)</a:t>
                      </a:r>
                      <a:endParaRPr baseline="-59027" sz="1200">
                        <a:latin typeface="Georgia"/>
                        <a:cs typeface="Georgia"/>
                      </a:endParaRPr>
                    </a:p>
                    <a:p>
                      <a:pPr algn="r" marR="81915">
                        <a:lnSpc>
                          <a:spcPts val="100"/>
                        </a:lnSpc>
                        <a:spcBef>
                          <a:spcPts val="300"/>
                        </a:spcBef>
                      </a:pPr>
                      <a:r>
                        <a:rPr dirty="0" sz="550" spc="-75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m</a:t>
                      </a:r>
                      <a:r>
                        <a:rPr dirty="0" sz="550" spc="114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  </a:t>
                      </a:r>
                      <a:r>
                        <a:rPr dirty="0" sz="550" spc="114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 </a:t>
                      </a:r>
                      <a:r>
                        <a:rPr dirty="0" sz="550" spc="-45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n</a:t>
                      </a:r>
                      <a:endParaRPr sz="550">
                        <a:latin typeface="Georgia"/>
                        <a:cs typeface="Georgia"/>
                      </a:endParaRPr>
                    </a:p>
                  </a:txBody>
                  <a:tcPr marL="0" marR="0" marB="0" marT="81280">
                    <a:lnL w="6350">
                      <a:solidFill>
                        <a:srgbClr val="231F20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13605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"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 rowSpan="8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13606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"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13608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"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13606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"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  <a:solidFill>
                      <a:srgbClr val="FEDB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136093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"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136055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"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136080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"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F7941D"/>
                      </a:solidFill>
                      <a:prstDash val="solid"/>
                    </a:lnL>
                    <a:lnR w="9525">
                      <a:solidFill>
                        <a:srgbClr val="F7941D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9525">
                      <a:solidFill>
                        <a:srgbClr val="F7941D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457196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635">
                    <a:lnR w="6350">
                      <a:solidFill>
                        <a:srgbClr val="231F20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R w="6350">
                      <a:solidFill>
                        <a:srgbClr val="231F20"/>
                      </a:solidFill>
                      <a:prstDash val="solid"/>
                    </a:lnR>
                    <a:lnT w="9525">
                      <a:solidFill>
                        <a:srgbClr val="F7941D"/>
                      </a:solidFill>
                      <a:prstDash val="solid"/>
                    </a:lnT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231F20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139700">
                        <a:lnSpc>
                          <a:spcPts val="919"/>
                        </a:lnSpc>
                      </a:pPr>
                      <a:r>
                        <a:rPr dirty="0" sz="800" i="1">
                          <a:solidFill>
                            <a:srgbClr val="231F20"/>
                          </a:solidFill>
                          <a:latin typeface="Georgia"/>
                          <a:cs typeface="Georgia"/>
                        </a:rPr>
                        <a:t>0</a:t>
                      </a:r>
                      <a:endParaRPr sz="800">
                        <a:latin typeface="Georgia"/>
                        <a:cs typeface="Georgia"/>
                      </a:endParaRPr>
                    </a:p>
                  </a:txBody>
                  <a:tcPr marL="0" marR="0" marB="0" marT="0">
                    <a:lnR w="6350">
                      <a:solidFill>
                        <a:srgbClr val="231F20"/>
                      </a:solidFill>
                      <a:prstDash val="solid"/>
                    </a:lnR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 gridSpan="1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231F20"/>
                      </a:solidFill>
                      <a:prstDash val="solid"/>
                    </a:lnL>
                    <a:lnT w="6350">
                      <a:solidFill>
                        <a:srgbClr val="231F2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grpSp>
        <p:nvGrpSpPr>
          <p:cNvPr id="40" name="object 40"/>
          <p:cNvGrpSpPr/>
          <p:nvPr/>
        </p:nvGrpSpPr>
        <p:grpSpPr>
          <a:xfrm>
            <a:off x="6264596" y="4924354"/>
            <a:ext cx="34925" cy="34925"/>
            <a:chOff x="6264596" y="4924354"/>
            <a:chExt cx="34925" cy="34925"/>
          </a:xfrm>
        </p:grpSpPr>
        <p:sp>
          <p:nvSpPr>
            <p:cNvPr id="41" name="object 41"/>
            <p:cNvSpPr/>
            <p:nvPr/>
          </p:nvSpPr>
          <p:spPr>
            <a:xfrm>
              <a:off x="6267771" y="4927529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2161" y="0"/>
                  </a:moveTo>
                  <a:lnTo>
                    <a:pt x="6413" y="0"/>
                  </a:lnTo>
                  <a:lnTo>
                    <a:pt x="0" y="6400"/>
                  </a:lnTo>
                  <a:lnTo>
                    <a:pt x="0" y="14287"/>
                  </a:lnTo>
                  <a:lnTo>
                    <a:pt x="0" y="22199"/>
                  </a:lnTo>
                  <a:lnTo>
                    <a:pt x="6413" y="28575"/>
                  </a:lnTo>
                  <a:lnTo>
                    <a:pt x="22161" y="28575"/>
                  </a:lnTo>
                  <a:lnTo>
                    <a:pt x="28575" y="22199"/>
                  </a:lnTo>
                  <a:lnTo>
                    <a:pt x="28575" y="6400"/>
                  </a:lnTo>
                  <a:lnTo>
                    <a:pt x="2216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6267771" y="4927529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0" y="14287"/>
                  </a:moveTo>
                  <a:lnTo>
                    <a:pt x="0" y="6400"/>
                  </a:lnTo>
                  <a:lnTo>
                    <a:pt x="6413" y="0"/>
                  </a:lnTo>
                  <a:lnTo>
                    <a:pt x="14287" y="0"/>
                  </a:lnTo>
                  <a:lnTo>
                    <a:pt x="22161" y="0"/>
                  </a:lnTo>
                  <a:lnTo>
                    <a:pt x="28575" y="6400"/>
                  </a:lnTo>
                  <a:lnTo>
                    <a:pt x="28575" y="14287"/>
                  </a:lnTo>
                  <a:lnTo>
                    <a:pt x="28575" y="22199"/>
                  </a:lnTo>
                  <a:lnTo>
                    <a:pt x="22161" y="28575"/>
                  </a:lnTo>
                  <a:lnTo>
                    <a:pt x="14287" y="28575"/>
                  </a:lnTo>
                  <a:lnTo>
                    <a:pt x="6413" y="28575"/>
                  </a:lnTo>
                  <a:lnTo>
                    <a:pt x="0" y="22199"/>
                  </a:lnTo>
                  <a:lnTo>
                    <a:pt x="0" y="14287"/>
                  </a:lnTo>
                  <a:close/>
                </a:path>
              </a:pathLst>
            </a:custGeom>
            <a:ln w="63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 txBox="1"/>
          <p:nvPr/>
        </p:nvSpPr>
        <p:spPr>
          <a:xfrm>
            <a:off x="2654300" y="6846591"/>
            <a:ext cx="4598035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524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By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analogy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Equation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b="1">
                <a:solidFill>
                  <a:srgbClr val="231F20"/>
                </a:solidFill>
                <a:latin typeface="Times New Roman"/>
                <a:cs typeface="Times New Roman"/>
              </a:rPr>
              <a:t>double</a:t>
            </a:r>
            <a:r>
              <a:rPr dirty="0" sz="1000" spc="-5" b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b="1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r>
              <a:rPr dirty="0" sz="1000" spc="-5" b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1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13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over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rectangle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limit of double Riemann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sums: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828925" y="7492742"/>
            <a:ext cx="8318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000" spc="-85" b="1">
                <a:solidFill>
                  <a:srgbClr val="EE3124"/>
                </a:solidFill>
                <a:latin typeface="Tahoma"/>
                <a:cs typeface="Tahoma"/>
              </a:rPr>
              <a:t>2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792412" y="7519729"/>
            <a:ext cx="142875" cy="142875"/>
          </a:xfrm>
          <a:custGeom>
            <a:avLst/>
            <a:gdLst/>
            <a:ahLst/>
            <a:cxnLst/>
            <a:rect l="l" t="t" r="r" b="b"/>
            <a:pathLst>
              <a:path w="142875" h="142875">
                <a:moveTo>
                  <a:pt x="12700" y="0"/>
                </a:moveTo>
                <a:lnTo>
                  <a:pt x="0" y="0"/>
                </a:lnTo>
                <a:lnTo>
                  <a:pt x="0" y="12700"/>
                </a:lnTo>
                <a:lnTo>
                  <a:pt x="0" y="130175"/>
                </a:lnTo>
                <a:lnTo>
                  <a:pt x="0" y="142875"/>
                </a:lnTo>
                <a:lnTo>
                  <a:pt x="12700" y="142875"/>
                </a:lnTo>
                <a:lnTo>
                  <a:pt x="130175" y="142875"/>
                </a:lnTo>
                <a:lnTo>
                  <a:pt x="142875" y="142875"/>
                </a:lnTo>
                <a:lnTo>
                  <a:pt x="142875" y="130175"/>
                </a:lnTo>
                <a:lnTo>
                  <a:pt x="142875" y="12700"/>
                </a:lnTo>
                <a:lnTo>
                  <a:pt x="142875" y="0"/>
                </a:lnTo>
                <a:lnTo>
                  <a:pt x="130175" y="0"/>
                </a:lnTo>
                <a:lnTo>
                  <a:pt x="12700" y="0"/>
                </a:lnTo>
                <a:close/>
              </a:path>
            </a:pathLst>
          </a:custGeom>
          <a:ln w="9525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3162757" y="7692767"/>
            <a:ext cx="596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145180" y="7461626"/>
            <a:ext cx="13208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500" spc="-3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989527" y="7622917"/>
            <a:ext cx="309880" cy="124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50" spc="-10" i="1">
                <a:solidFill>
                  <a:srgbClr val="231F20"/>
                </a:solidFill>
                <a:latin typeface="Times New Roman"/>
                <a:cs typeface="Times New Roman"/>
              </a:rPr>
              <a:t>m</a:t>
            </a:r>
            <a:r>
              <a:rPr dirty="0" sz="650" spc="45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650" i="1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dirty="0" sz="650" spc="-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50" spc="500">
                <a:solidFill>
                  <a:srgbClr val="231F20"/>
                </a:solidFill>
                <a:latin typeface="Tahoma"/>
                <a:cs typeface="Tahoma"/>
              </a:rPr>
              <a:t>l</a:t>
            </a:r>
            <a:r>
              <a:rPr dirty="0" sz="650" spc="-5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650" spc="105">
                <a:solidFill>
                  <a:srgbClr val="231F20"/>
                </a:solidFill>
                <a:latin typeface="Georgia"/>
                <a:cs typeface="Georgia"/>
              </a:rPr>
              <a:t>`</a:t>
            </a:r>
            <a:endParaRPr sz="650">
              <a:latin typeface="Georgia"/>
              <a:cs typeface="Georgi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531969" y="7567037"/>
            <a:ext cx="99377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784225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     </a:t>
            </a:r>
            <a:r>
              <a:rPr dirty="0" sz="6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	1     </a:t>
            </a:r>
            <a:r>
              <a:rPr dirty="0" sz="6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314903" y="7502267"/>
            <a:ext cx="260286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  </a:t>
            </a:r>
            <a:r>
              <a:rPr dirty="0" sz="1000" spc="-15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li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m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-9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14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14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endParaRPr sz="1000">
              <a:latin typeface="Georgia"/>
              <a:cs typeface="Georgi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423101" y="7567037"/>
            <a:ext cx="22606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spc="-5" i="1">
                <a:solidFill>
                  <a:srgbClr val="231F20"/>
                </a:solidFill>
                <a:latin typeface="Times New Roman"/>
                <a:cs typeface="Times New Roman"/>
              </a:rPr>
              <a:t>m</a:t>
            </a:r>
            <a:r>
              <a:rPr dirty="0" sz="600" spc="-5" i="1">
                <a:solidFill>
                  <a:srgbClr val="231F20"/>
                </a:solidFill>
                <a:latin typeface="Times New Roman"/>
                <a:cs typeface="Times New Roman"/>
              </a:rPr>
              <a:t>     </a:t>
            </a:r>
            <a:r>
              <a:rPr dirty="0" sz="600" spc="4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942990" y="7502267"/>
            <a:ext cx="9969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7150" indent="-57150">
              <a:lnSpc>
                <a:spcPct val="100000"/>
              </a:lnSpc>
              <a:spcBef>
                <a:spcPts val="100"/>
              </a:spcBef>
              <a:buChar char="∙"/>
              <a:tabLst>
                <a:tab pos="57150" algn="l"/>
              </a:tabLst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∙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∙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7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14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2670175" y="7408566"/>
            <a:ext cx="4565650" cy="457200"/>
          </a:xfrm>
          <a:custGeom>
            <a:avLst/>
            <a:gdLst/>
            <a:ahLst/>
            <a:cxnLst/>
            <a:rect l="l" t="t" r="r" b="b"/>
            <a:pathLst>
              <a:path w="4565650" h="457200">
                <a:moveTo>
                  <a:pt x="25400" y="0"/>
                </a:moveTo>
                <a:lnTo>
                  <a:pt x="10715" y="396"/>
                </a:lnTo>
                <a:lnTo>
                  <a:pt x="3175" y="3175"/>
                </a:lnTo>
                <a:lnTo>
                  <a:pt x="396" y="10715"/>
                </a:lnTo>
                <a:lnTo>
                  <a:pt x="0" y="25400"/>
                </a:lnTo>
                <a:lnTo>
                  <a:pt x="0" y="431774"/>
                </a:lnTo>
                <a:lnTo>
                  <a:pt x="396" y="446458"/>
                </a:lnTo>
                <a:lnTo>
                  <a:pt x="3175" y="453999"/>
                </a:lnTo>
                <a:lnTo>
                  <a:pt x="10715" y="456777"/>
                </a:lnTo>
                <a:lnTo>
                  <a:pt x="25400" y="457174"/>
                </a:lnTo>
                <a:lnTo>
                  <a:pt x="4540250" y="457174"/>
                </a:lnTo>
                <a:lnTo>
                  <a:pt x="4554934" y="456777"/>
                </a:lnTo>
                <a:lnTo>
                  <a:pt x="4562475" y="453999"/>
                </a:lnTo>
                <a:lnTo>
                  <a:pt x="4565253" y="446458"/>
                </a:lnTo>
                <a:lnTo>
                  <a:pt x="4565650" y="431774"/>
                </a:lnTo>
                <a:lnTo>
                  <a:pt x="4565650" y="25400"/>
                </a:lnTo>
                <a:lnTo>
                  <a:pt x="4565253" y="10715"/>
                </a:lnTo>
                <a:lnTo>
                  <a:pt x="4562475" y="3175"/>
                </a:lnTo>
                <a:lnTo>
                  <a:pt x="4554934" y="396"/>
                </a:lnTo>
                <a:lnTo>
                  <a:pt x="4540250" y="0"/>
                </a:lnTo>
                <a:lnTo>
                  <a:pt x="25400" y="0"/>
                </a:lnTo>
                <a:close/>
              </a:path>
            </a:pathLst>
          </a:custGeom>
          <a:ln w="6350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2603500" y="8059419"/>
            <a:ext cx="4711700" cy="1092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63500" marR="26543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There are a total of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terms in the Riemann sum in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Definition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2, one for each of the 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subrectangles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 Figure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1. If 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limit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exists,</a:t>
            </a:r>
            <a:r>
              <a:rPr dirty="0" sz="1000" spc="1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13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 called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integrable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endParaRPr sz="1000">
              <a:latin typeface="Times New Roman"/>
              <a:cs typeface="Times New Roman"/>
            </a:endParaRPr>
          </a:p>
          <a:p>
            <a:pPr algn="just" marL="63500" marR="67310" indent="152400">
              <a:lnSpc>
                <a:spcPct val="100000"/>
              </a:lnSpc>
            </a:pP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or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posit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can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interpret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9259" sz="900" spc="67" i="1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baseline="-9259" sz="900" spc="67" i="1">
                <a:solidFill>
                  <a:srgbClr val="231F20"/>
                </a:solidFill>
                <a:latin typeface="Times New Roman"/>
                <a:cs typeface="Times New Roman"/>
              </a:rPr>
              <a:t>j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4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height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thin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rectangular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col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- 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umn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base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area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85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14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olume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9259" sz="900" spc="67" i="1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baseline="-9259" sz="900" spc="67" i="1">
                <a:solidFill>
                  <a:srgbClr val="231F20"/>
                </a:solidFill>
                <a:latin typeface="Times New Roman"/>
                <a:cs typeface="Times New Roman"/>
              </a:rPr>
              <a:t>j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r>
              <a:rPr dirty="0" sz="1000" spc="-14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(See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Figure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2.)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So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Riemann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sum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 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Definition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 can be interpreted as the sum of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volumes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columns (see Figure 3) and this 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sum is an approximation to the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volume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the solid that lies under the graph of the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surface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z</a:t>
            </a:r>
            <a:r>
              <a:rPr dirty="0" sz="1000" spc="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ab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rectangle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802254" y="1550034"/>
            <a:ext cx="9588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85" b="1">
                <a:solidFill>
                  <a:srgbClr val="EE3124"/>
                </a:solidFill>
                <a:latin typeface="Tahoma"/>
                <a:cs typeface="Tahoma"/>
              </a:rPr>
              <a:t>1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2778442" y="1577021"/>
            <a:ext cx="142875" cy="142875"/>
          </a:xfrm>
          <a:custGeom>
            <a:avLst/>
            <a:gdLst/>
            <a:ahLst/>
            <a:cxnLst/>
            <a:rect l="l" t="t" r="r" b="b"/>
            <a:pathLst>
              <a:path w="142875" h="142875">
                <a:moveTo>
                  <a:pt x="12700" y="0"/>
                </a:moveTo>
                <a:lnTo>
                  <a:pt x="0" y="0"/>
                </a:lnTo>
                <a:lnTo>
                  <a:pt x="0" y="12700"/>
                </a:lnTo>
                <a:lnTo>
                  <a:pt x="0" y="130175"/>
                </a:lnTo>
                <a:lnTo>
                  <a:pt x="0" y="142875"/>
                </a:lnTo>
                <a:lnTo>
                  <a:pt x="12700" y="142875"/>
                </a:lnTo>
                <a:lnTo>
                  <a:pt x="130175" y="142875"/>
                </a:lnTo>
                <a:lnTo>
                  <a:pt x="142875" y="142875"/>
                </a:lnTo>
                <a:lnTo>
                  <a:pt x="142875" y="130175"/>
                </a:lnTo>
                <a:lnTo>
                  <a:pt x="142875" y="12700"/>
                </a:lnTo>
                <a:lnTo>
                  <a:pt x="142875" y="0"/>
                </a:lnTo>
                <a:lnTo>
                  <a:pt x="130175" y="0"/>
                </a:lnTo>
                <a:lnTo>
                  <a:pt x="12700" y="0"/>
                </a:lnTo>
                <a:close/>
              </a:path>
            </a:pathLst>
          </a:custGeom>
          <a:ln w="9525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/>
          <p:nvPr/>
        </p:nvSpPr>
        <p:spPr>
          <a:xfrm>
            <a:off x="1143584" y="6380479"/>
            <a:ext cx="1386840" cy="314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66775">
              <a:lnSpc>
                <a:spcPct val="100000"/>
              </a:lnSpc>
              <a:spcBef>
                <a:spcPts val="100"/>
              </a:spcBef>
            </a:pP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FIGUR</a:t>
            </a:r>
            <a:r>
              <a:rPr dirty="0" sz="950" spc="-9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 b="1">
                <a:solidFill>
                  <a:srgbClr val="231F20"/>
                </a:solidFill>
                <a:latin typeface="Tahoma"/>
                <a:cs typeface="Tahoma"/>
              </a:rPr>
              <a:t>1</a:t>
            </a:r>
            <a:endParaRPr sz="1000">
              <a:latin typeface="Tahoma"/>
              <a:cs typeface="Tahoma"/>
            </a:endParaRPr>
          </a:p>
          <a:p>
            <a:pPr marL="12700">
              <a:lnSpc>
                <a:spcPct val="100000"/>
              </a:lnSpc>
            </a:pPr>
            <a:r>
              <a:rPr dirty="0" sz="900" spc="-5">
                <a:solidFill>
                  <a:srgbClr val="231F20"/>
                </a:solidFill>
                <a:latin typeface="Times New Roman"/>
                <a:cs typeface="Times New Roman"/>
              </a:rPr>
              <a:t>Dividing</a:t>
            </a:r>
            <a:r>
              <a:rPr dirty="0" sz="9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900" spc="-3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into</a:t>
            </a:r>
            <a:r>
              <a:rPr dirty="0" sz="9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subrectangles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-21753" y="2941076"/>
            <a:ext cx="252729" cy="4177665"/>
          </a:xfrm>
          <a:prstGeom prst="rect">
            <a:avLst/>
          </a:prstGeom>
        </p:spPr>
        <p:txBody>
          <a:bodyPr wrap="square" lIns="0" tIns="11430" rIns="0" bIns="0" rtlCol="0" vert="vert270">
            <a:spAutoFit/>
          </a:bodyPr>
          <a:lstStyle/>
          <a:p>
            <a:pPr marL="12700" marR="5080">
              <a:lnSpc>
                <a:spcPts val="900"/>
              </a:lnSpc>
              <a:spcBef>
                <a:spcPts val="90"/>
              </a:spcBef>
            </a:pP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© </a:t>
            </a:r>
            <a:r>
              <a:rPr dirty="0" sz="800" spc="-20">
                <a:solidFill>
                  <a:srgbClr val="231F20"/>
                </a:solidFill>
                <a:latin typeface="Times New Roman"/>
                <a:cs typeface="Times New Roman"/>
              </a:rPr>
              <a:t>2016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Cengage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Learning. All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Rights Reserved.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content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is not yet 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final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and Cengage </a:t>
            </a:r>
            <a:r>
              <a:rPr dirty="0" sz="800" spc="15">
                <a:solidFill>
                  <a:srgbClr val="231F20"/>
                </a:solidFill>
                <a:latin typeface="Times New Roman"/>
                <a:cs typeface="Times New Roman"/>
              </a:rPr>
              <a:t>Learning </a:t>
            </a:r>
            <a:r>
              <a:rPr dirty="0" sz="800" spc="-1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does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not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guarantee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page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will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contain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current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material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or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match the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published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product.</a:t>
            </a:r>
            <a:endParaRPr sz="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777230" cy="14973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Even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 can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5">
                <a:latin typeface="Calibri"/>
                <a:cs typeface="Calibri"/>
              </a:rPr>
              <a:t>the integral in </a:t>
            </a:r>
            <a:r>
              <a:rPr dirty="0" sz="1100">
                <a:latin typeface="Calibri"/>
                <a:cs typeface="Calibri"/>
              </a:rPr>
              <a:t>either order the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will often help </a:t>
            </a:r>
            <a:r>
              <a:rPr dirty="0" sz="1100">
                <a:latin typeface="Calibri"/>
                <a:cs typeface="Calibri"/>
              </a:rPr>
              <a:t>with setting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13335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 either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 change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integration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use.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7268" y="2831941"/>
            <a:ext cx="184149" cy="16538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790683" y="2687011"/>
            <a:ext cx="23622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10">
                <a:latin typeface="Times New Roman"/>
                <a:cs typeface="Times New Roman"/>
              </a:rPr>
              <a:t>OR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17916" y="2561173"/>
            <a:ext cx="255587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004060" algn="l"/>
              </a:tabLst>
            </a:pPr>
            <a:r>
              <a:rPr dirty="0" baseline="2314" sz="1800">
                <a:latin typeface="Times New Roman"/>
                <a:cs typeface="Times New Roman"/>
              </a:rPr>
              <a:t>0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</a:t>
            </a:r>
            <a:r>
              <a:rPr dirty="0" baseline="2314" sz="1800" spc="52">
                <a:latin typeface="Times New Roman"/>
                <a:cs typeface="Times New Roman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x</a:t>
            </a:r>
            <a:r>
              <a:rPr dirty="0" baseline="2314" sz="1800" spc="-44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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9	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19476" y="2816843"/>
            <a:ext cx="2905760" cy="2406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01600">
              <a:lnSpc>
                <a:spcPts val="1140"/>
              </a:lnSpc>
              <a:spcBef>
                <a:spcPts val="105"/>
              </a:spcBef>
              <a:tabLst>
                <a:tab pos="2045335" algn="l"/>
              </a:tabLst>
            </a:pP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baseline="31746" sz="1050" spc="21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58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	</a:t>
            </a:r>
            <a:r>
              <a:rPr dirty="0" u="sng" baseline="35714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5714" sz="1050" spc="300">
                <a:latin typeface="Times New Roman"/>
                <a:cs typeface="Times New Roman"/>
              </a:rPr>
              <a:t> </a:t>
            </a:r>
            <a:r>
              <a:rPr dirty="0" baseline="2314" sz="1800" spc="52" i="1">
                <a:latin typeface="Times New Roman"/>
                <a:cs typeface="Times New Roman"/>
              </a:rPr>
              <a:t>y</a:t>
            </a:r>
            <a:r>
              <a:rPr dirty="0" baseline="47619" sz="1050" spc="52">
                <a:latin typeface="Times New Roman"/>
                <a:cs typeface="Times New Roman"/>
              </a:rPr>
              <a:t>2</a:t>
            </a:r>
            <a:r>
              <a:rPr dirty="0" baseline="47619" sz="1050" spc="277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</a:t>
            </a:r>
            <a:r>
              <a:rPr dirty="0" baseline="2314" sz="1800" spc="30">
                <a:latin typeface="Times New Roman"/>
                <a:cs typeface="Times New Roman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x</a:t>
            </a:r>
            <a:r>
              <a:rPr dirty="0" baseline="2314" sz="1800" spc="-60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</a:t>
            </a:r>
            <a:r>
              <a:rPr dirty="0" u="sng" baseline="23148" sz="1800" spc="8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9682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9682" sz="1050" spc="277">
                <a:latin typeface="Times New Roman"/>
                <a:cs typeface="Times New Roman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y</a:t>
            </a:r>
            <a:endParaRPr baseline="2314" sz="1800">
              <a:latin typeface="Times New Roman"/>
              <a:cs typeface="Times New Roman"/>
            </a:endParaRPr>
          </a:p>
          <a:p>
            <a:pPr marL="111760">
              <a:lnSpc>
                <a:spcPts val="540"/>
              </a:lnSpc>
              <a:tabLst>
                <a:tab pos="2046605" algn="l"/>
                <a:tab pos="2668905" algn="l"/>
              </a:tabLst>
            </a:pPr>
            <a:r>
              <a:rPr dirty="0" sz="700" spc="-5">
                <a:latin typeface="Times New Roman"/>
                <a:cs typeface="Times New Roman"/>
              </a:rPr>
              <a:t>3	</a:t>
            </a:r>
            <a:r>
              <a:rPr dirty="0" baseline="3968" sz="1050" spc="-7">
                <a:latin typeface="Times New Roman"/>
                <a:cs typeface="Times New Roman"/>
              </a:rPr>
              <a:t>4	2</a:t>
            </a:r>
            <a:endParaRPr baseline="3968" sz="10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1236" y="3217228"/>
            <a:ext cx="5962015" cy="1866264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 marR="10223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>
                <a:latin typeface="Calibri"/>
                <a:cs typeface="Calibri"/>
              </a:rPr>
              <a:t> either</a:t>
            </a:r>
            <a:r>
              <a:rPr dirty="0" sz="1100" spc="-5">
                <a:latin typeface="Calibri"/>
                <a:cs typeface="Calibri"/>
              </a:rPr>
              <a:t> 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done</a:t>
            </a:r>
            <a:r>
              <a:rPr dirty="0" sz="1100" spc="-5">
                <a:latin typeface="Calibri"/>
                <a:cs typeface="Calibri"/>
              </a:rPr>
              <a:t> without much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difficulty.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integrate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Often </a:t>
            </a:r>
            <a:r>
              <a:rPr dirty="0" sz="1100" spc="-5">
                <a:latin typeface="Calibri"/>
                <a:cs typeface="Calibri"/>
              </a:rPr>
              <a:t>roots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lead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messier integrands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even</a:t>
            </a:r>
            <a:r>
              <a:rPr dirty="0" sz="1100" spc="-5">
                <a:latin typeface="Calibri"/>
                <a:cs typeface="Calibri"/>
              </a:rPr>
              <a:t> exponents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eliminate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 </a:t>
            </a:r>
            <a:r>
              <a:rPr dirty="0" sz="1100">
                <a:latin typeface="Calibri"/>
                <a:cs typeface="Calibri"/>
              </a:rPr>
              <a:t> upon </a:t>
            </a:r>
            <a:r>
              <a:rPr dirty="0" sz="1100" spc="-5">
                <a:latin typeface="Calibri"/>
                <a:cs typeface="Calibri"/>
              </a:rPr>
              <a:t>evaluation.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slightly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may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984355" y="5588438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 h="0">
                <a:moveTo>
                  <a:pt x="0" y="0"/>
                </a:moveTo>
                <a:lnTo>
                  <a:pt x="41275" y="0"/>
                </a:lnTo>
              </a:path>
            </a:pathLst>
          </a:custGeom>
          <a:ln w="360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57381" y="5323854"/>
            <a:ext cx="105569" cy="9446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2963200" y="5356391"/>
            <a:ext cx="429259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211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93090" y="5308758"/>
            <a:ext cx="1784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285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10962" y="5356391"/>
            <a:ext cx="429259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211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76448" y="5360392"/>
            <a:ext cx="101028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 spc="6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13158" y="5590951"/>
            <a:ext cx="895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25240" y="5496085"/>
            <a:ext cx="70485" cy="1479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96232" y="5197882"/>
            <a:ext cx="24511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37037" sz="1800">
                <a:latin typeface="Symbol"/>
                <a:cs typeface="Symbol"/>
              </a:rPr>
              <a:t></a:t>
            </a:r>
            <a:r>
              <a:rPr dirty="0" baseline="-37037" sz="1800" spc="-217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96232" y="5489282"/>
            <a:ext cx="36449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6944" sz="1800" spc="-15">
                <a:latin typeface="Symbol"/>
                <a:cs typeface="Symbol"/>
              </a:rPr>
              <a:t></a:t>
            </a:r>
            <a:r>
              <a:rPr dirty="0" sz="700" spc="-10">
                <a:latin typeface="Times New Roman"/>
                <a:cs typeface="Times New Roman"/>
              </a:rPr>
              <a:t>0</a:t>
            </a:r>
            <a:r>
              <a:rPr dirty="0" sz="700" spc="250">
                <a:latin typeface="Times New Roman"/>
                <a:cs typeface="Times New Roman"/>
              </a:rPr>
              <a:t> </a:t>
            </a:r>
            <a:r>
              <a:rPr dirty="0" sz="700" spc="250">
                <a:latin typeface="Times New Roman"/>
                <a:cs typeface="Times New Roman"/>
              </a:rPr>
              <a:t> </a:t>
            </a:r>
            <a:r>
              <a:rPr dirty="0" baseline="11111" sz="750">
                <a:latin typeface="Times New Roman"/>
                <a:cs typeface="Times New Roman"/>
              </a:rPr>
              <a:t>3</a:t>
            </a:r>
            <a:endParaRPr baseline="11111" sz="7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546485" y="5291543"/>
            <a:ext cx="1330960" cy="3022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4"/>
              </a:spcBef>
            </a:pPr>
            <a:r>
              <a:rPr dirty="0" baseline="-10802" sz="2700" spc="-67">
                <a:latin typeface="Symbol"/>
                <a:cs typeface="Symbol"/>
              </a:rPr>
              <a:t>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90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2</a:t>
            </a:r>
            <a:r>
              <a:rPr dirty="0" baseline="2314" sz="1800" spc="-254">
                <a:latin typeface="Times New Roman"/>
                <a:cs typeface="Times New Roman"/>
              </a:rPr>
              <a:t> </a:t>
            </a:r>
            <a:r>
              <a:rPr dirty="0" baseline="2314" sz="1800" spc="-15" i="1">
                <a:latin typeface="Times New Roman"/>
                <a:cs typeface="Times New Roman"/>
              </a:rPr>
              <a:t>y</a:t>
            </a:r>
            <a:r>
              <a:rPr dirty="0" baseline="2314" sz="1800" i="1">
                <a:latin typeface="Times New Roman"/>
                <a:cs typeface="Times New Roman"/>
              </a:rPr>
              <a:t>x </a:t>
            </a:r>
            <a:r>
              <a:rPr dirty="0" baseline="2314" sz="1800" spc="187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</a:t>
            </a:r>
            <a:r>
              <a:rPr dirty="0" baseline="2314" sz="1800" spc="-172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9</a:t>
            </a:r>
            <a:r>
              <a:rPr dirty="0" baseline="2314" sz="1800" spc="-254">
                <a:latin typeface="Times New Roman"/>
                <a:cs typeface="Times New Roman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y </a:t>
            </a:r>
            <a:r>
              <a:rPr dirty="0" baseline="2314" sz="1800" spc="89" i="1">
                <a:latin typeface="Times New Roman"/>
                <a:cs typeface="Times New Roman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dA</a:t>
            </a:r>
            <a:r>
              <a:rPr dirty="0" baseline="2314" sz="1800" spc="-30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</a:t>
            </a:r>
            <a:r>
              <a:rPr dirty="0" baseline="2314" sz="1800" spc="-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914580" y="5338775"/>
            <a:ext cx="120650" cy="3022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1700" y="5697779"/>
            <a:ext cx="1526540" cy="401955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329872" y="6605443"/>
            <a:ext cx="41275" cy="0"/>
          </a:xfrm>
          <a:custGeom>
            <a:avLst/>
            <a:gdLst/>
            <a:ahLst/>
            <a:cxnLst/>
            <a:rect l="l" t="t" r="r" b="b"/>
            <a:pathLst>
              <a:path w="41275" h="0">
                <a:moveTo>
                  <a:pt x="0" y="0"/>
                </a:moveTo>
                <a:lnTo>
                  <a:pt x="40817" y="0"/>
                </a:lnTo>
              </a:path>
            </a:pathLst>
          </a:custGeom>
          <a:ln w="361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2" name="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02087" y="6339881"/>
            <a:ext cx="104398" cy="94815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3977261" y="6787994"/>
            <a:ext cx="74930" cy="3181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pic>
        <p:nvPicPr>
          <p:cNvPr id="24" name="object 2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47115" y="6813954"/>
            <a:ext cx="175631" cy="295291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3379579" y="7188144"/>
            <a:ext cx="903605" cy="3181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24154" algn="l"/>
                <a:tab pos="492759" algn="l"/>
                <a:tab pos="840740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701818" y="7188144"/>
            <a:ext cx="890905" cy="3181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24154" algn="l"/>
                <a:tab pos="492759" algn="l"/>
                <a:tab pos="828040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323064" y="6584731"/>
            <a:ext cx="57150" cy="1035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500" spc="-5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061663" y="7073277"/>
            <a:ext cx="57150" cy="1035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500" spc="-5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319955" y="6372616"/>
            <a:ext cx="4248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7665" algn="l"/>
              </a:tabLst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338398" y="6324811"/>
            <a:ext cx="17653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285">
                <a:latin typeface="Times New Roman"/>
                <a:cs typeface="Times New Roman"/>
              </a:rPr>
              <a:t> </a:t>
            </a:r>
            <a:r>
              <a:rPr dirty="0" sz="700" spc="-10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751648" y="6372616"/>
            <a:ext cx="4248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7665" algn="l"/>
              </a:tabLst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188450" y="6753099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401566" y="6853972"/>
            <a:ext cx="20637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47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913733" y="6853972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739886" y="6868867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741454" y="6966886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054593" y="6798942"/>
            <a:ext cx="17653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285">
                <a:latin typeface="Times New Roman"/>
                <a:cs typeface="Times New Roman"/>
              </a:rPr>
              <a:t> </a:t>
            </a:r>
            <a:r>
              <a:rPr dirty="0" sz="700" spc="-10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036263" y="6972007"/>
            <a:ext cx="167640" cy="1479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r>
              <a:rPr dirty="0" sz="500" spc="-5">
                <a:latin typeface="Times New Roman"/>
                <a:cs typeface="Times New Roman"/>
              </a:rPr>
              <a:t> </a:t>
            </a:r>
            <a:r>
              <a:rPr dirty="0" baseline="-17361" sz="1200" spc="-15" i="1">
                <a:latin typeface="Times New Roman"/>
                <a:cs typeface="Times New Roman"/>
              </a:rPr>
              <a:t>x</a:t>
            </a:r>
            <a:endParaRPr baseline="-17361"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144886" y="7206360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522849" y="7254166"/>
            <a:ext cx="68643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29285" algn="l"/>
              </a:tabLst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627262" y="7254166"/>
            <a:ext cx="28702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9870" algn="l"/>
              </a:tabLst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449484" y="7254166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108498" y="7269060"/>
            <a:ext cx="25209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r>
              <a:rPr dirty="0" sz="700" spc="160">
                <a:latin typeface="Times New Roman"/>
                <a:cs typeface="Times New Roman"/>
              </a:rPr>
              <a:t> </a:t>
            </a:r>
            <a:r>
              <a:rPr dirty="0" sz="700" spc="160">
                <a:latin typeface="Times New Roman"/>
                <a:cs typeface="Times New Roman"/>
              </a:rPr>
              <a:t> </a:t>
            </a: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458481" y="7270309"/>
            <a:ext cx="8001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786238" y="7269060"/>
            <a:ext cx="71120" cy="2311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5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5"/>
              </a:lnSpc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110066" y="7367169"/>
            <a:ext cx="25717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r>
              <a:rPr dirty="0" sz="700" spc="-10">
                <a:latin typeface="Times New Roman"/>
                <a:cs typeface="Times New Roman"/>
              </a:rPr>
              <a:t>    </a:t>
            </a:r>
            <a:r>
              <a:rPr dirty="0" sz="700" spc="-8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81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124150" y="7407304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990380" y="7714295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124237" y="7754430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924370" y="7601380"/>
            <a:ext cx="1496695" cy="21462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7145">
              <a:lnSpc>
                <a:spcPts val="440"/>
              </a:lnSpc>
              <a:spcBef>
                <a:spcPts val="100"/>
              </a:spcBef>
              <a:tabLst>
                <a:tab pos="311785" algn="l"/>
                <a:tab pos="662940" algn="l"/>
                <a:tab pos="1020444" algn="l"/>
              </a:tabLst>
            </a:pPr>
            <a:r>
              <a:rPr dirty="0" baseline="31746" sz="1050" spc="-15">
                <a:latin typeface="Times New Roman"/>
                <a:cs typeface="Times New Roman"/>
              </a:rPr>
              <a:t>9	</a:t>
            </a:r>
            <a:r>
              <a:rPr dirty="0" sz="700" spc="-10">
                <a:latin typeface="Times New Roman"/>
                <a:cs typeface="Times New Roman"/>
              </a:rPr>
              <a:t>2	3	4</a:t>
            </a:r>
            <a:endParaRPr sz="700">
              <a:latin typeface="Times New Roman"/>
              <a:cs typeface="Times New Roman"/>
            </a:endParaRPr>
          </a:p>
          <a:p>
            <a:pPr algn="ctr">
              <a:lnSpc>
                <a:spcPts val="1040"/>
              </a:lnSpc>
              <a:tabLst>
                <a:tab pos="255270" algn="l"/>
              </a:tabLst>
            </a:pP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Times New Roman"/>
                <a:cs typeface="Times New Roman"/>
              </a:rPr>
              <a:t>3</a:t>
            </a:r>
            <a:r>
              <a:rPr dirty="0" sz="1200" spc="60">
                <a:latin typeface="Times New Roman"/>
                <a:cs typeface="Times New Roman"/>
              </a:rPr>
              <a:t>6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4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u="sng" baseline="35714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-52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519697" y="6376596"/>
            <a:ext cx="99885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9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973795" y="6608034"/>
            <a:ext cx="8890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370163" y="6512790"/>
            <a:ext cx="69850" cy="1479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044524" y="6213480"/>
            <a:ext cx="243204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-39351" sz="1800" spc="-15">
                <a:latin typeface="Symbol"/>
                <a:cs typeface="Symbol"/>
              </a:rPr>
              <a:t></a:t>
            </a:r>
            <a:r>
              <a:rPr dirty="0" baseline="-39351" sz="1800" spc="-22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044524" y="6487093"/>
            <a:ext cx="22225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200" spc="-15">
                <a:latin typeface="Symbol"/>
                <a:cs typeface="Symbol"/>
              </a:rPr>
              <a:t></a:t>
            </a:r>
            <a:r>
              <a:rPr dirty="0" baseline="-11904" sz="1050" spc="-22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907390" y="6307497"/>
            <a:ext cx="1316990" cy="3035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0"/>
              </a:spcBef>
            </a:pPr>
            <a:r>
              <a:rPr dirty="0" baseline="-10802" sz="2700" spc="-82">
                <a:latin typeface="Symbol"/>
                <a:cs typeface="Symbol"/>
              </a:rPr>
              <a:t></a:t>
            </a:r>
            <a:r>
              <a:rPr dirty="0" baseline="-10802" sz="2700" spc="-15">
                <a:latin typeface="Symbol"/>
                <a:cs typeface="Symbol"/>
              </a:rPr>
              <a:t></a:t>
            </a:r>
            <a:r>
              <a:rPr dirty="0" baseline="-10802" sz="2700" spc="-397">
                <a:latin typeface="Times New Roman"/>
                <a:cs typeface="Times New Roman"/>
              </a:rPr>
              <a:t> </a:t>
            </a:r>
            <a:r>
              <a:rPr dirty="0" baseline="2314" sz="1800" spc="-15">
                <a:latin typeface="Times New Roman"/>
                <a:cs typeface="Times New Roman"/>
              </a:rPr>
              <a:t>2</a:t>
            </a:r>
            <a:r>
              <a:rPr dirty="0" baseline="2314" sz="1800" spc="-262">
                <a:latin typeface="Times New Roman"/>
                <a:cs typeface="Times New Roman"/>
              </a:rPr>
              <a:t> </a:t>
            </a:r>
            <a:r>
              <a:rPr dirty="0" baseline="2314" sz="1800" spc="-30" i="1">
                <a:latin typeface="Times New Roman"/>
                <a:cs typeface="Times New Roman"/>
              </a:rPr>
              <a:t>y</a:t>
            </a:r>
            <a:r>
              <a:rPr dirty="0" baseline="2314" sz="1800" spc="-15" i="1">
                <a:latin typeface="Times New Roman"/>
                <a:cs typeface="Times New Roman"/>
              </a:rPr>
              <a:t>x</a:t>
            </a:r>
            <a:r>
              <a:rPr dirty="0" baseline="2314" sz="1800" i="1">
                <a:latin typeface="Times New Roman"/>
                <a:cs typeface="Times New Roman"/>
              </a:rPr>
              <a:t> </a:t>
            </a:r>
            <a:r>
              <a:rPr dirty="0" baseline="2314" sz="1800" spc="172" i="1">
                <a:latin typeface="Times New Roman"/>
                <a:cs typeface="Times New Roman"/>
              </a:rPr>
              <a:t> </a:t>
            </a:r>
            <a:r>
              <a:rPr dirty="0" baseline="2314" sz="1800" spc="-15">
                <a:latin typeface="Symbol"/>
                <a:cs typeface="Symbol"/>
              </a:rPr>
              <a:t></a:t>
            </a:r>
            <a:r>
              <a:rPr dirty="0" baseline="2314" sz="1800" spc="-179">
                <a:latin typeface="Times New Roman"/>
                <a:cs typeface="Times New Roman"/>
              </a:rPr>
              <a:t> </a:t>
            </a:r>
            <a:r>
              <a:rPr dirty="0" baseline="2314" sz="1800" spc="-15">
                <a:latin typeface="Times New Roman"/>
                <a:cs typeface="Times New Roman"/>
              </a:rPr>
              <a:t>9</a:t>
            </a:r>
            <a:r>
              <a:rPr dirty="0" baseline="2314" sz="1800" spc="-262">
                <a:latin typeface="Times New Roman"/>
                <a:cs typeface="Times New Roman"/>
              </a:rPr>
              <a:t> </a:t>
            </a:r>
            <a:r>
              <a:rPr dirty="0" baseline="2314" sz="1800" spc="-15" i="1">
                <a:latin typeface="Times New Roman"/>
                <a:cs typeface="Times New Roman"/>
              </a:rPr>
              <a:t>y</a:t>
            </a:r>
            <a:r>
              <a:rPr dirty="0" baseline="2314" sz="1800" i="1">
                <a:latin typeface="Times New Roman"/>
                <a:cs typeface="Times New Roman"/>
              </a:rPr>
              <a:t> </a:t>
            </a:r>
            <a:r>
              <a:rPr dirty="0" baseline="2314" sz="1800" spc="82" i="1">
                <a:latin typeface="Times New Roman"/>
                <a:cs typeface="Times New Roman"/>
              </a:rPr>
              <a:t> </a:t>
            </a:r>
            <a:r>
              <a:rPr dirty="0" baseline="2314" sz="1800" spc="-15" i="1">
                <a:latin typeface="Times New Roman"/>
                <a:cs typeface="Times New Roman"/>
              </a:rPr>
              <a:t>dA</a:t>
            </a:r>
            <a:r>
              <a:rPr dirty="0" baseline="2314" sz="1800" spc="-37" i="1">
                <a:latin typeface="Times New Roman"/>
                <a:cs typeface="Times New Roman"/>
              </a:rPr>
              <a:t> </a:t>
            </a:r>
            <a:r>
              <a:rPr dirty="0" baseline="2314" sz="1800" spc="-15">
                <a:latin typeface="Symbol"/>
                <a:cs typeface="Symbol"/>
              </a:rPr>
              <a:t></a:t>
            </a:r>
            <a:r>
              <a:rPr dirty="0" baseline="2314" sz="1800" spc="-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260729" y="6354899"/>
            <a:ext cx="119380" cy="3035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949770" y="6857931"/>
            <a:ext cx="97980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92430" algn="l"/>
                <a:tab pos="899794" algn="l"/>
              </a:tabLst>
            </a:pP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70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250028" y="6857931"/>
            <a:ext cx="16827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375188" y="7258119"/>
            <a:ext cx="44767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292100" algn="l"/>
              </a:tabLst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391760" y="7238835"/>
            <a:ext cx="8382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10">
                <a:latin typeface="Symbol"/>
                <a:cs typeface="Symbol"/>
              </a:rPr>
              <a:t>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572752" y="7238835"/>
            <a:ext cx="8382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10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949770" y="7258119"/>
            <a:ext cx="82296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272415" algn="l"/>
                <a:tab pos="726440" algn="l"/>
              </a:tabLst>
            </a:pP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	</a:t>
            </a:r>
            <a:r>
              <a:rPr dirty="0" sz="1200" spc="60">
                <a:latin typeface="Times New Roman"/>
                <a:cs typeface="Times New Roman"/>
              </a:rPr>
              <a:t>4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905454" y="7258120"/>
            <a:ext cx="48387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87985" algn="l"/>
              </a:tabLst>
            </a:pP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60">
                <a:latin typeface="Times New Roman"/>
                <a:cs typeface="Times New Roman"/>
              </a:rPr>
              <a:t>6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552985" y="7258119"/>
            <a:ext cx="54165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229870" algn="l"/>
                <a:tab pos="445770" algn="l"/>
              </a:tabLst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366360" y="7302084"/>
            <a:ext cx="19558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baseline="-9259" sz="1800" spc="-15">
                <a:latin typeface="Symbol"/>
                <a:cs typeface="Symbol"/>
              </a:rPr>
              <a:t></a:t>
            </a:r>
            <a:r>
              <a:rPr dirty="0" baseline="-9259" sz="1800" spc="-240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572752" y="7330474"/>
            <a:ext cx="8382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10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065239" y="6792425"/>
            <a:ext cx="116839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83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065239" y="6787994"/>
            <a:ext cx="259079" cy="31813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baseline="2314" sz="1800" spc="-15">
                <a:latin typeface="Symbol"/>
                <a:cs typeface="Symbol"/>
              </a:rPr>
              <a:t></a:t>
            </a:r>
            <a:r>
              <a:rPr dirty="0" baseline="2314" sz="1800" spc="359">
                <a:latin typeface="Times New Roman"/>
                <a:cs typeface="Times New Roman"/>
              </a:rPr>
              <a:t> </a:t>
            </a:r>
            <a:r>
              <a:rPr dirty="0" sz="1900" spc="-245">
                <a:latin typeface="Symbol"/>
                <a:cs typeface="Symbol"/>
              </a:rPr>
              <a:t>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039839" y="6975563"/>
            <a:ext cx="22225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200" spc="-15">
                <a:latin typeface="Symbol"/>
                <a:cs typeface="Symbol"/>
              </a:rPr>
              <a:t></a:t>
            </a:r>
            <a:r>
              <a:rPr dirty="0" baseline="-11904" sz="1050" spc="-22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069931" y="7236347"/>
            <a:ext cx="87630" cy="3035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069931" y="7583465"/>
            <a:ext cx="87630" cy="3035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901639" y="8054386"/>
            <a:ext cx="5528945" cy="94615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small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reduce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complexity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integrand and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work.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33479" y="1506901"/>
            <a:ext cx="110744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043940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439570" y="1581511"/>
            <a:ext cx="0" cy="243204"/>
          </a:xfrm>
          <a:custGeom>
            <a:avLst/>
            <a:gdLst/>
            <a:ahLst/>
            <a:cxnLst/>
            <a:rect l="l" t="t" r="r" b="b"/>
            <a:pathLst>
              <a:path w="0" h="243205">
                <a:moveTo>
                  <a:pt x="0" y="0"/>
                </a:moveTo>
                <a:lnTo>
                  <a:pt x="0" y="242887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4670750" y="1586866"/>
            <a:ext cx="878840" cy="232410"/>
            <a:chOff x="4670750" y="1586866"/>
            <a:chExt cx="878840" cy="232410"/>
          </a:xfrm>
        </p:grpSpPr>
        <p:sp>
          <p:nvSpPr>
            <p:cNvPr id="5" name="object 5"/>
            <p:cNvSpPr/>
            <p:nvPr/>
          </p:nvSpPr>
          <p:spPr>
            <a:xfrm>
              <a:off x="4674520" y="1587066"/>
              <a:ext cx="0" cy="231775"/>
            </a:xfrm>
            <a:custGeom>
              <a:avLst/>
              <a:gdLst/>
              <a:ahLst/>
              <a:cxnLst/>
              <a:rect l="l" t="t" r="r" b="b"/>
              <a:pathLst>
                <a:path w="0" h="231775">
                  <a:moveTo>
                    <a:pt x="0" y="0"/>
                  </a:moveTo>
                  <a:lnTo>
                    <a:pt x="0" y="231775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545264" y="1587065"/>
              <a:ext cx="0" cy="231775"/>
            </a:xfrm>
            <a:custGeom>
              <a:avLst/>
              <a:gdLst/>
              <a:ahLst/>
              <a:cxnLst/>
              <a:rect l="l" t="t" r="r" b="b"/>
              <a:pathLst>
                <a:path w="0" h="231775">
                  <a:moveTo>
                    <a:pt x="0" y="0"/>
                  </a:moveTo>
                  <a:lnTo>
                    <a:pt x="0" y="231775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670948" y="1590637"/>
              <a:ext cx="878840" cy="0"/>
            </a:xfrm>
            <a:custGeom>
              <a:avLst/>
              <a:gdLst/>
              <a:ahLst/>
              <a:cxnLst/>
              <a:rect l="l" t="t" r="r" b="b"/>
              <a:pathLst>
                <a:path w="878839" h="0">
                  <a:moveTo>
                    <a:pt x="0" y="0"/>
                  </a:moveTo>
                  <a:lnTo>
                    <a:pt x="87828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4670948" y="1814870"/>
              <a:ext cx="878840" cy="0"/>
            </a:xfrm>
            <a:custGeom>
              <a:avLst/>
              <a:gdLst/>
              <a:ahLst/>
              <a:cxnLst/>
              <a:rect l="l" t="t" r="r" b="b"/>
              <a:pathLst>
                <a:path w="878839" h="0">
                  <a:moveTo>
                    <a:pt x="0" y="0"/>
                  </a:moveTo>
                  <a:lnTo>
                    <a:pt x="87828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4271294" y="1253290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95391" y="1292978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22241" y="1094541"/>
            <a:ext cx="2383790" cy="25971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R="118110">
              <a:lnSpc>
                <a:spcPts val="625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1225"/>
              </a:lnSpc>
              <a:tabLst>
                <a:tab pos="1167765" algn="l"/>
              </a:tabLst>
            </a:pP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12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3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</a:t>
            </a:r>
            <a:r>
              <a:rPr dirty="0" baseline="31746" sz="1050">
                <a:latin typeface="Times New Roman"/>
                <a:cs typeface="Times New Roman"/>
              </a:rPr>
              <a:t> </a:t>
            </a:r>
            <a:r>
              <a:rPr dirty="0" baseline="31746" sz="1050" spc="-44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40759" y="151760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613673" y="1571977"/>
            <a:ext cx="3460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88290" algn="l"/>
              </a:tabLst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97483" y="1571977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86748" y="1586662"/>
            <a:ext cx="130810" cy="2279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1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</a:t>
            </a:r>
            <a:r>
              <a:rPr dirty="0" u="sng" sz="7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  <a:p>
            <a:pPr marL="22860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45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03118" y="1683499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42347" y="1730329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19180" y="1575939"/>
            <a:ext cx="86486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7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12</a:t>
            </a:r>
            <a:r>
              <a:rPr dirty="0" sz="1200" spc="25" i="1">
                <a:latin typeface="Times New Roman"/>
                <a:cs typeface="Times New Roman"/>
              </a:rPr>
              <a:t>x 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39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99803" y="1575940"/>
            <a:ext cx="13741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49250" algn="l"/>
              </a:tabLst>
            </a:pPr>
            <a:r>
              <a:rPr dirty="0" sz="1200" i="1">
                <a:latin typeface="Times New Roman"/>
                <a:cs typeface="Times New Roman"/>
              </a:rPr>
              <a:t>x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u="sng" baseline="18518" sz="1800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24057</a:t>
            </a:r>
            <a:r>
              <a:rPr dirty="0" baseline="31746" sz="1050" spc="28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4811.4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203578" y="1124295"/>
            <a:ext cx="139700" cy="381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060"/>
              </a:lnSpc>
              <a:spcBef>
                <a:spcPts val="100"/>
              </a:spcBef>
            </a:pP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0640">
              <a:lnSpc>
                <a:spcPts val="740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340634" y="1124295"/>
            <a:ext cx="882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896111" y="206959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863600" y="2324283"/>
            <a:ext cx="5047615" cy="1071880"/>
          </a:xfrm>
          <a:prstGeom prst="rect">
            <a:avLst/>
          </a:prstGeom>
        </p:spPr>
        <p:txBody>
          <a:bodyPr wrap="square" lIns="0" tIns="8826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695"/>
              </a:spcBef>
            </a:pPr>
            <a:r>
              <a:rPr dirty="0" sz="1100">
                <a:latin typeface="Calibri"/>
                <a:cs typeface="Calibri"/>
              </a:rPr>
              <a:t>3.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 spc="-5">
                <a:latin typeface="Calibri"/>
                <a:cs typeface="Calibri"/>
              </a:rPr>
              <a:t>alua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baseline="-12345" sz="2700" spc="-75">
                <a:latin typeface="Symbol"/>
                <a:cs typeface="Symbol"/>
              </a:rPr>
              <a:t></a:t>
            </a:r>
            <a:r>
              <a:rPr dirty="0" baseline="-12345" sz="2700" spc="75">
                <a:latin typeface="Symbol"/>
                <a:cs typeface="Symbol"/>
              </a:rPr>
              <a:t>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65">
                <a:latin typeface="Times New Roman"/>
                <a:cs typeface="Times New Roman"/>
              </a:rPr>
              <a:t>0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dA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gi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und</a:t>
            </a:r>
            <a:r>
              <a:rPr dirty="0" sz="1100">
                <a:latin typeface="Calibri"/>
                <a:cs typeface="Calibri"/>
              </a:rPr>
              <a:t>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b</a:t>
            </a:r>
            <a:r>
              <a:rPr dirty="0" sz="1100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 </a:t>
            </a:r>
            <a:r>
              <a:rPr dirty="0" baseline="43650" sz="1050" spc="-3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sz="1200" spc="60" i="1">
                <a:latin typeface="Times New Roman"/>
                <a:cs typeface="Times New Roman"/>
              </a:rPr>
              <a:t>y</a:t>
            </a:r>
            <a:r>
              <a:rPr dirty="0" baseline="43650" sz="1050">
                <a:latin typeface="Times New Roman"/>
                <a:cs typeface="Times New Roman"/>
              </a:rPr>
              <a:t>3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761365">
              <a:lnSpc>
                <a:spcPct val="100000"/>
              </a:lnSpc>
              <a:spcBef>
                <a:spcPts val="225"/>
              </a:spcBef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63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quick </a:t>
            </a:r>
            <a:r>
              <a:rPr dirty="0" sz="1200">
                <a:latin typeface="Times New Roman"/>
                <a:cs typeface="Times New Roman"/>
              </a:rPr>
              <a:t>sketch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region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01700" y="6653184"/>
            <a:ext cx="5826125" cy="24015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gave </a:t>
            </a:r>
            <a:r>
              <a:rPr dirty="0" sz="1100">
                <a:latin typeface="Calibri"/>
                <a:cs typeface="Calibri"/>
              </a:rPr>
              <a:t>both </a:t>
            </a:r>
            <a:r>
              <a:rPr dirty="0" sz="1100" spc="-5">
                <a:latin typeface="Calibri"/>
                <a:cs typeface="Calibri"/>
              </a:rPr>
              <a:t>forms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curve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next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508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In general, this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is often important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setting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integral up correctly.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 determine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order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integration and </a:t>
            </a:r>
            <a:r>
              <a:rPr dirty="0" sz="1100">
                <a:latin typeface="Calibri"/>
                <a:cs typeface="Calibri"/>
              </a:rPr>
              <a:t>often the </a:t>
            </a:r>
            <a:r>
              <a:rPr dirty="0" sz="1100" spc="-5">
                <a:latin typeface="Calibri"/>
                <a:cs typeface="Calibri"/>
              </a:rPr>
              <a:t>region will </a:t>
            </a:r>
            <a:r>
              <a:rPr dirty="0" sz="1100">
                <a:latin typeface="Calibri"/>
                <a:cs typeface="Calibri"/>
              </a:rPr>
              <a:t>“force” a </a:t>
            </a:r>
            <a:r>
              <a:rPr dirty="0" sz="1100" spc="-5">
                <a:latin typeface="Calibri"/>
                <a:cs typeface="Calibri"/>
              </a:rPr>
              <a:t>particular order.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Many regions </a:t>
            </a:r>
            <a:r>
              <a:rPr dirty="0" sz="1100">
                <a:latin typeface="Calibri"/>
                <a:cs typeface="Calibri"/>
              </a:rPr>
              <a:t>can only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 dealt with easily by doing one particular </a:t>
            </a:r>
            <a:r>
              <a:rPr dirty="0" sz="1100">
                <a:latin typeface="Calibri"/>
                <a:cs typeface="Calibri"/>
              </a:rPr>
              <a:t>order of </a:t>
            </a:r>
            <a:r>
              <a:rPr dirty="0" sz="1100" spc="-5">
                <a:latin typeface="Calibri"/>
                <a:cs typeface="Calibri"/>
              </a:rPr>
              <a:t>integration and sometimes </a:t>
            </a:r>
            <a:r>
              <a:rPr dirty="0" sz="1100">
                <a:latin typeface="Calibri"/>
                <a:cs typeface="Calibri"/>
              </a:rPr>
              <a:t>the only way </a:t>
            </a:r>
            <a:r>
              <a:rPr dirty="0" sz="1100" spc="-5">
                <a:latin typeface="Calibri"/>
                <a:cs typeface="Calibri"/>
              </a:rPr>
              <a:t>to really see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5270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Even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 can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5">
                <a:latin typeface="Calibri"/>
                <a:cs typeface="Calibri"/>
              </a:rPr>
              <a:t>the integral in </a:t>
            </a:r>
            <a:r>
              <a:rPr dirty="0" sz="1100">
                <a:latin typeface="Calibri"/>
                <a:cs typeface="Calibri"/>
              </a:rPr>
              <a:t>either order the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will often help </a:t>
            </a:r>
            <a:r>
              <a:rPr dirty="0" sz="1100">
                <a:latin typeface="Calibri"/>
                <a:cs typeface="Calibri"/>
              </a:rPr>
              <a:t>with setting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18224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 either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 change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5" name="object 2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7450" y="3618348"/>
            <a:ext cx="2847974" cy="284748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78453"/>
            <a:ext cx="399669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integration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use.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88362" y="1737745"/>
            <a:ext cx="184149" cy="16656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3058288" y="1734929"/>
            <a:ext cx="380365" cy="210820"/>
            <a:chOff x="3058288" y="1734929"/>
            <a:chExt cx="380365" cy="210820"/>
          </a:xfrm>
        </p:grpSpPr>
        <p:sp>
          <p:nvSpPr>
            <p:cNvPr id="5" name="object 5"/>
            <p:cNvSpPr/>
            <p:nvPr/>
          </p:nvSpPr>
          <p:spPr>
            <a:xfrm>
              <a:off x="3266250" y="1851203"/>
              <a:ext cx="62865" cy="0"/>
            </a:xfrm>
            <a:custGeom>
              <a:avLst/>
              <a:gdLst/>
              <a:ahLst/>
              <a:cxnLst/>
              <a:rect l="l" t="t" r="r" b="b"/>
              <a:pathLst>
                <a:path w="62864" h="0">
                  <a:moveTo>
                    <a:pt x="0" y="0"/>
                  </a:moveTo>
                  <a:lnTo>
                    <a:pt x="62309" y="0"/>
                  </a:lnTo>
                </a:path>
              </a:pathLst>
            </a:custGeom>
            <a:ln w="76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059478" y="1867296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30">
                  <a:moveTo>
                    <a:pt x="0" y="11265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074956" y="1867296"/>
              <a:ext cx="37465" cy="78740"/>
            </a:xfrm>
            <a:custGeom>
              <a:avLst/>
              <a:gdLst/>
              <a:ahLst/>
              <a:cxnLst/>
              <a:rect l="l" t="t" r="r" b="b"/>
              <a:pathLst>
                <a:path w="37464" h="78739">
                  <a:moveTo>
                    <a:pt x="0" y="0"/>
                  </a:moveTo>
                  <a:lnTo>
                    <a:pt x="36909" y="7845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111866" y="1738550"/>
              <a:ext cx="40640" cy="207645"/>
            </a:xfrm>
            <a:custGeom>
              <a:avLst/>
              <a:gdLst/>
              <a:ahLst/>
              <a:cxnLst/>
              <a:rect l="l" t="t" r="r" b="b"/>
              <a:pathLst>
                <a:path w="40639" h="207644">
                  <a:moveTo>
                    <a:pt x="0" y="207201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152347" y="1738550"/>
              <a:ext cx="285750" cy="0"/>
            </a:xfrm>
            <a:custGeom>
              <a:avLst/>
              <a:gdLst/>
              <a:ahLst/>
              <a:cxnLst/>
              <a:rect l="l" t="t" r="r" b="b"/>
              <a:pathLst>
                <a:path w="285750" h="0">
                  <a:moveTo>
                    <a:pt x="0" y="0"/>
                  </a:moveTo>
                  <a:lnTo>
                    <a:pt x="2857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058288" y="1734929"/>
              <a:ext cx="380365" cy="210820"/>
            </a:xfrm>
            <a:custGeom>
              <a:avLst/>
              <a:gdLst/>
              <a:ahLst/>
              <a:cxnLst/>
              <a:rect l="l" t="t" r="r" b="b"/>
              <a:pathLst>
                <a:path w="380364" h="210819">
                  <a:moveTo>
                    <a:pt x="57547" y="210822"/>
                  </a:moveTo>
                  <a:lnTo>
                    <a:pt x="50006" y="210822"/>
                  </a:lnTo>
                  <a:lnTo>
                    <a:pt x="12700" y="137999"/>
                  </a:lnTo>
                  <a:lnTo>
                    <a:pt x="2778" y="145644"/>
                  </a:lnTo>
                  <a:lnTo>
                    <a:pt x="0" y="141620"/>
                  </a:lnTo>
                  <a:lnTo>
                    <a:pt x="21034" y="126734"/>
                  </a:lnTo>
                  <a:lnTo>
                    <a:pt x="53578" y="192314"/>
                  </a:lnTo>
                  <a:lnTo>
                    <a:pt x="91281" y="0"/>
                  </a:lnTo>
                  <a:lnTo>
                    <a:pt x="379809" y="0"/>
                  </a:lnTo>
                  <a:lnTo>
                    <a:pt x="379809" y="7643"/>
                  </a:lnTo>
                  <a:lnTo>
                    <a:pt x="97234" y="7643"/>
                  </a:lnTo>
                  <a:lnTo>
                    <a:pt x="57547" y="21082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4512043" y="1407927"/>
            <a:ext cx="902969" cy="527050"/>
          </a:xfrm>
          <a:prstGeom prst="rect">
            <a:avLst/>
          </a:prstGeom>
        </p:spPr>
        <p:txBody>
          <a:bodyPr wrap="square" lIns="0" tIns="80010" rIns="0" bIns="0" rtlCol="0" vert="horz">
            <a:spAutoFit/>
          </a:bodyPr>
          <a:lstStyle/>
          <a:p>
            <a:pPr algn="ctr" marL="49530">
              <a:lnSpc>
                <a:spcPct val="100000"/>
              </a:lnSpc>
              <a:spcBef>
                <a:spcPts val="63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3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64267" y="1831662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60979" y="1722630"/>
            <a:ext cx="110680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39682" sz="1050" spc="-7">
                <a:latin typeface="Times New Roman"/>
                <a:cs typeface="Times New Roman"/>
              </a:rPr>
              <a:t>3</a:t>
            </a:r>
            <a:r>
              <a:rPr dirty="0" baseline="39682" sz="1050" spc="33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spc="135">
                <a:latin typeface="Symbol"/>
                <a:cs typeface="Symbol"/>
              </a:rPr>
              <a:t></a:t>
            </a:r>
            <a:r>
              <a:rPr dirty="0" sz="1200" spc="5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baseline="31746" sz="1050" spc="-7">
                <a:latin typeface="Times New Roman"/>
                <a:cs typeface="Times New Roman"/>
              </a:rPr>
              <a:t>1</a:t>
            </a:r>
            <a:r>
              <a:rPr dirty="0" baseline="31746" sz="1050" spc="21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401858" y="1454274"/>
            <a:ext cx="65405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8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887361" y="1595896"/>
            <a:ext cx="23622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10">
                <a:latin typeface="Times New Roman"/>
                <a:cs typeface="Times New Roman"/>
              </a:rPr>
              <a:t>OR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01730" y="2144393"/>
            <a:ext cx="5963285" cy="131191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6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>
                <a:latin typeface="Calibri"/>
                <a:cs typeface="Calibri"/>
              </a:rPr>
              <a:t> either</a:t>
            </a:r>
            <a:r>
              <a:rPr dirty="0" sz="1100" spc="-5">
                <a:latin typeface="Calibri"/>
                <a:cs typeface="Calibri"/>
              </a:rPr>
              <a:t> 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done</a:t>
            </a:r>
            <a:r>
              <a:rPr dirty="0" sz="1100" spc="-5">
                <a:latin typeface="Calibri"/>
                <a:cs typeface="Calibri"/>
              </a:rPr>
              <a:t> without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difficulty.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messier.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upper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limit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messy with</a:t>
            </a:r>
            <a:r>
              <a:rPr dirty="0" sz="1100" spc="-5">
                <a:latin typeface="Calibri"/>
                <a:cs typeface="Calibri"/>
              </a:rPr>
              <a:t> 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25082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 set up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integration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30493" y="3866183"/>
            <a:ext cx="57785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55000" y="3728890"/>
            <a:ext cx="2101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50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15360" y="3728890"/>
            <a:ext cx="2101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50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979533" y="3881397"/>
            <a:ext cx="1714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65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178170" y="3732893"/>
            <a:ext cx="99885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5">
                <a:latin typeface="Times New Roman"/>
                <a:cs typeface="Times New Roman"/>
              </a:rPr>
              <a:t>0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676844" y="3577185"/>
            <a:ext cx="45910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  <a:tabLst>
                <a:tab pos="345440" algn="l"/>
              </a:tabLst>
            </a:pPr>
            <a:r>
              <a:rPr dirty="0" baseline="-37037" sz="1800">
                <a:latin typeface="Symbol"/>
                <a:cs typeface="Symbol"/>
              </a:rPr>
              <a:t></a:t>
            </a:r>
            <a:r>
              <a:rPr dirty="0" baseline="-37037" sz="1800" spc="-202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0	</a:t>
            </a:r>
            <a:r>
              <a:rPr dirty="0" baseline="-23809" sz="1050" spc="15" i="1">
                <a:latin typeface="Times New Roman"/>
                <a:cs typeface="Times New Roman"/>
              </a:rPr>
              <a:t>y</a:t>
            </a:r>
            <a:r>
              <a:rPr dirty="0" sz="500" spc="10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676843" y="3854979"/>
            <a:ext cx="27368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6944" sz="1800" spc="-7">
                <a:latin typeface="Symbol"/>
                <a:cs typeface="Symbol"/>
              </a:rPr>
              <a:t>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564912" y="3657243"/>
            <a:ext cx="1293495" cy="3022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-13888" sz="2700" spc="-67">
                <a:latin typeface="Symbol"/>
                <a:cs typeface="Symbol"/>
              </a:rPr>
              <a:t></a:t>
            </a:r>
            <a:r>
              <a:rPr dirty="0" baseline="-13888" sz="2700" spc="89">
                <a:latin typeface="Symbol"/>
                <a:cs typeface="Symbol"/>
              </a:rPr>
              <a:t>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5">
                <a:latin typeface="Times New Roman"/>
                <a:cs typeface="Times New Roman"/>
              </a:rPr>
              <a:t>0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618916" y="3963453"/>
            <a:ext cx="895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23430" y="3711280"/>
            <a:ext cx="88265" cy="3022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1645" y="4070148"/>
            <a:ext cx="1527175" cy="401955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138655" y="5144904"/>
            <a:ext cx="74930" cy="3175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900" spc="-245">
                <a:latin typeface="Symbol"/>
                <a:cs typeface="Symbol"/>
              </a:rPr>
              <a:t>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889961" y="5144904"/>
            <a:ext cx="74930" cy="3175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963498" y="5220142"/>
            <a:ext cx="0" cy="245745"/>
          </a:xfrm>
          <a:custGeom>
            <a:avLst/>
            <a:gdLst/>
            <a:ahLst/>
            <a:cxnLst/>
            <a:rect l="l" t="t" r="r" b="b"/>
            <a:pathLst>
              <a:path w="0" h="245745">
                <a:moveTo>
                  <a:pt x="0" y="0"/>
                </a:moveTo>
                <a:lnTo>
                  <a:pt x="0" y="245335"/>
                </a:lnTo>
              </a:path>
            </a:pathLst>
          </a:custGeom>
          <a:ln w="745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3386342" y="5536160"/>
            <a:ext cx="2317115" cy="3175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27965" algn="l"/>
                <a:tab pos="948055" algn="l"/>
                <a:tab pos="1325880" algn="l"/>
                <a:tab pos="1604645" algn="l"/>
                <a:tab pos="1873250" algn="l"/>
                <a:tab pos="2254250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135">
                <a:latin typeface="Symbol"/>
                <a:cs typeface="Symbol"/>
              </a:rPr>
              <a:t></a:t>
            </a: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r>
              <a:rPr dirty="0" sz="1900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354938" y="4874716"/>
            <a:ext cx="5715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193436" y="4737218"/>
            <a:ext cx="208279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155">
                <a:latin typeface="Times New Roman"/>
                <a:cs typeface="Times New Roman"/>
              </a:rPr>
              <a:t> </a:t>
            </a:r>
            <a:r>
              <a:rPr dirty="0" sz="700" spc="15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636425" y="4737218"/>
            <a:ext cx="208279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155">
                <a:latin typeface="Times New Roman"/>
                <a:cs typeface="Times New Roman"/>
              </a:rPr>
              <a:t> </a:t>
            </a:r>
            <a:r>
              <a:rPr dirty="0" sz="700" spc="15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205775" y="4889958"/>
            <a:ext cx="16954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65">
                <a:latin typeface="Times New Roman"/>
                <a:cs typeface="Times New Roman"/>
              </a:rPr>
              <a:t> </a:t>
            </a:r>
            <a:r>
              <a:rPr dirty="0" sz="700" spc="-1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051904" y="5116848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407930" y="5210652"/>
            <a:ext cx="20574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r>
              <a:rPr dirty="0" sz="700" spc="46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204206" y="5225486"/>
            <a:ext cx="113030" cy="23050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5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  <a:p>
            <a:pPr marL="39370">
              <a:lnSpc>
                <a:spcPts val="805"/>
              </a:lnSpc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008332" y="5554205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316470" y="5601910"/>
            <a:ext cx="29400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6854" algn="l"/>
              </a:tabLst>
            </a:pPr>
            <a:r>
              <a:rPr dirty="0" sz="700" spc="-10">
                <a:latin typeface="Times New Roman"/>
                <a:cs typeface="Times New Roman"/>
              </a:rPr>
              <a:t>9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946518" y="5601910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636153" y="5601910"/>
            <a:ext cx="35115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4005" algn="l"/>
              </a:tabLst>
            </a:pPr>
            <a:r>
              <a:rPr dirty="0" sz="700" spc="-10">
                <a:latin typeface="Times New Roman"/>
                <a:cs typeface="Times New Roman"/>
              </a:rPr>
              <a:t>6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560176" y="5601910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103326" y="5616741"/>
            <a:ext cx="113030" cy="23050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5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  <a:p>
            <a:pPr marL="39370">
              <a:lnSpc>
                <a:spcPts val="805"/>
              </a:lnSpc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06373" y="5616741"/>
            <a:ext cx="11303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987135" y="5754648"/>
            <a:ext cx="116839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130017" y="6060111"/>
            <a:ext cx="51562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58470" algn="l"/>
              </a:tabLst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987135" y="6100204"/>
            <a:ext cx="116839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786273" y="5947466"/>
            <a:ext cx="2019935" cy="21462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8415">
              <a:lnSpc>
                <a:spcPts val="440"/>
              </a:lnSpc>
              <a:spcBef>
                <a:spcPts val="100"/>
              </a:spcBef>
              <a:tabLst>
                <a:tab pos="314960" algn="l"/>
                <a:tab pos="770890" algn="l"/>
                <a:tab pos="1126490" algn="l"/>
                <a:tab pos="1543050" algn="l"/>
              </a:tabLst>
            </a:pPr>
            <a:r>
              <a:rPr dirty="0" baseline="31746" sz="1050" spc="-15">
                <a:latin typeface="Times New Roman"/>
                <a:cs typeface="Times New Roman"/>
              </a:rPr>
              <a:t>0	</a:t>
            </a:r>
            <a:r>
              <a:rPr dirty="0" sz="700" spc="-10">
                <a:latin typeface="Times New Roman"/>
                <a:cs typeface="Times New Roman"/>
              </a:rPr>
              <a:t>12	9	3	2</a:t>
            </a:r>
            <a:endParaRPr sz="700">
              <a:latin typeface="Times New Roman"/>
              <a:cs typeface="Times New Roman"/>
            </a:endParaRPr>
          </a:p>
          <a:p>
            <a:pPr algn="ctr">
              <a:lnSpc>
                <a:spcPts val="1040"/>
              </a:lnSpc>
              <a:tabLst>
                <a:tab pos="291465" algn="l"/>
                <a:tab pos="620395" algn="l"/>
              </a:tabLst>
            </a:pP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	</a:t>
            </a:r>
            <a:r>
              <a:rPr dirty="0" u="sng" baseline="35714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r>
              <a:rPr dirty="0" baseline="35714" sz="1050" spc="-15">
                <a:latin typeface="Times New Roman"/>
                <a:cs typeface="Times New Roman"/>
              </a:rPr>
              <a:t> </a:t>
            </a:r>
            <a:r>
              <a:rPr dirty="0" baseline="35714" sz="1050" spc="3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u="sng" baseline="35714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80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3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6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12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402056" y="4741231"/>
            <a:ext cx="98742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60">
                <a:latin typeface="Times New Roman"/>
                <a:cs typeface="Times New Roman"/>
              </a:rPr>
              <a:t>0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6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906388" y="4585285"/>
            <a:ext cx="45402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  <a:tabLst>
                <a:tab pos="341630" algn="l"/>
              </a:tabLst>
            </a:pPr>
            <a:r>
              <a:rPr dirty="0" baseline="-37037" sz="1800" spc="-15">
                <a:latin typeface="Symbol"/>
                <a:cs typeface="Symbol"/>
              </a:rPr>
              <a:t></a:t>
            </a:r>
            <a:r>
              <a:rPr dirty="0" baseline="-37037" sz="1800" spc="-202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0	</a:t>
            </a:r>
            <a:r>
              <a:rPr dirty="0" baseline="-23809" sz="1050" spc="7" i="1">
                <a:latin typeface="Times New Roman"/>
                <a:cs typeface="Times New Roman"/>
              </a:rPr>
              <a:t>y</a:t>
            </a:r>
            <a:r>
              <a:rPr dirty="0" sz="500" spc="5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906388" y="4863500"/>
            <a:ext cx="27114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6944" sz="1800" spc="-22">
                <a:latin typeface="Symbol"/>
                <a:cs typeface="Symbol"/>
              </a:rPr>
              <a:t></a:t>
            </a: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794991" y="4665472"/>
            <a:ext cx="129159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4"/>
              </a:spcBef>
            </a:pPr>
            <a:r>
              <a:rPr dirty="0" baseline="-13888" sz="2700" spc="-82">
                <a:latin typeface="Symbol"/>
                <a:cs typeface="Symbol"/>
              </a:rPr>
              <a:t></a:t>
            </a:r>
            <a:r>
              <a:rPr dirty="0" baseline="-13888" sz="2700" spc="67">
                <a:latin typeface="Symbol"/>
                <a:cs typeface="Symbol"/>
              </a:rPr>
              <a:t></a:t>
            </a: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60">
                <a:latin typeface="Times New Roman"/>
                <a:cs typeface="Times New Roman"/>
              </a:rPr>
              <a:t>0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6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dA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391813" y="5605919"/>
            <a:ext cx="54165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86080" algn="l"/>
              </a:tabLst>
            </a:pP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861355" y="4972137"/>
            <a:ext cx="8890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194137" y="5214665"/>
            <a:ext cx="16827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941888" y="5116043"/>
            <a:ext cx="257175" cy="3873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5720">
              <a:lnSpc>
                <a:spcPct val="100000"/>
              </a:lnSpc>
              <a:spcBef>
                <a:spcPts val="100"/>
              </a:spcBef>
            </a:pPr>
            <a:r>
              <a:rPr dirty="0" baseline="-23809" sz="1050" spc="7" i="1">
                <a:latin typeface="Times New Roman"/>
                <a:cs typeface="Times New Roman"/>
              </a:rPr>
              <a:t>y</a:t>
            </a:r>
            <a:r>
              <a:rPr dirty="0" sz="500" spc="5">
                <a:latin typeface="Times New Roman"/>
                <a:cs typeface="Times New Roman"/>
              </a:rPr>
              <a:t>3</a:t>
            </a:r>
            <a:endParaRPr sz="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65">
                <a:latin typeface="Times New Roman"/>
                <a:cs typeface="Times New Roman"/>
              </a:rPr>
              <a:t> </a:t>
            </a:r>
            <a:r>
              <a:rPr dirty="0" sz="700" spc="30" i="1">
                <a:latin typeface="Times New Roman"/>
                <a:cs typeface="Times New Roman"/>
              </a:rPr>
              <a:t>y</a:t>
            </a:r>
            <a:r>
              <a:rPr dirty="0" baseline="33333" sz="750" spc="-7">
                <a:latin typeface="Times New Roman"/>
                <a:cs typeface="Times New Roman"/>
              </a:rPr>
              <a:t>2</a:t>
            </a:r>
            <a:endParaRPr baseline="33333" sz="7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336489" y="5214665"/>
            <a:ext cx="57213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6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786273" y="5222690"/>
            <a:ext cx="29591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2314" sz="1800" spc="-15">
                <a:latin typeface="Symbol"/>
                <a:cs typeface="Symbol"/>
              </a:rPr>
              <a:t></a:t>
            </a:r>
            <a:r>
              <a:rPr dirty="0" baseline="2314" sz="1800" spc="-67">
                <a:latin typeface="Times New Roman"/>
                <a:cs typeface="Times New Roman"/>
              </a:rPr>
              <a:t> </a:t>
            </a:r>
            <a:r>
              <a:rPr dirty="0" baseline="23148" sz="1800" spc="-1245">
                <a:latin typeface="Symbol"/>
                <a:cs typeface="Symbol"/>
              </a:rPr>
              <a:t></a:t>
            </a:r>
            <a:r>
              <a:rPr dirty="0" sz="1200" spc="-1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901678" y="5344152"/>
            <a:ext cx="27114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6944" sz="1800" spc="-22">
                <a:latin typeface="Symbol"/>
                <a:cs typeface="Symbol"/>
              </a:rPr>
              <a:t></a:t>
            </a: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138432" y="5586681"/>
            <a:ext cx="838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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683472" y="5586681"/>
            <a:ext cx="838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237963" y="5605920"/>
            <a:ext cx="125476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41300" algn="l"/>
                <a:tab pos="454025" algn="l"/>
                <a:tab pos="1158240" algn="l"/>
              </a:tabLst>
            </a:pP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Times New Roman"/>
                <a:cs typeface="Times New Roman"/>
              </a:rPr>
              <a:t>6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466587" y="5605919"/>
            <a:ext cx="9512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89890" algn="l"/>
                <a:tab pos="602615" algn="l"/>
              </a:tabLst>
            </a:pPr>
            <a:r>
              <a:rPr dirty="0" sz="1200" spc="-10">
                <a:latin typeface="Times New Roman"/>
                <a:cs typeface="Times New Roman"/>
              </a:rPr>
              <a:t>8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6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3032" y="5649612"/>
            <a:ext cx="214629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9259" sz="1800" spc="-7">
                <a:latin typeface="Symbol"/>
                <a:cs typeface="Symbol"/>
              </a:rPr>
              <a:t></a:t>
            </a:r>
            <a:r>
              <a:rPr dirty="0" baseline="-9259" sz="1800" spc="-97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811673" y="5605923"/>
            <a:ext cx="10858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683472" y="5678082"/>
            <a:ext cx="838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150338" y="4719592"/>
            <a:ext cx="8763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931788" y="5584281"/>
            <a:ext cx="8763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931788" y="5929836"/>
            <a:ext cx="8763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01529" y="6397793"/>
            <a:ext cx="5528945" cy="94615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small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reduce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complexity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integrand and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work.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898951" y="7948497"/>
            <a:ext cx="1610995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547495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4508148" y="8023107"/>
            <a:ext cx="0" cy="243204"/>
          </a:xfrm>
          <a:custGeom>
            <a:avLst/>
            <a:gdLst/>
            <a:ahLst/>
            <a:cxnLst/>
            <a:rect l="l" t="t" r="r" b="b"/>
            <a:pathLst>
              <a:path w="0" h="243204">
                <a:moveTo>
                  <a:pt x="0" y="0"/>
                </a:moveTo>
                <a:lnTo>
                  <a:pt x="0" y="242887"/>
                </a:lnTo>
              </a:path>
            </a:pathLst>
          </a:custGeom>
          <a:ln w="755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4" name="object 74"/>
          <p:cNvGrpSpPr/>
          <p:nvPr/>
        </p:nvGrpSpPr>
        <p:grpSpPr>
          <a:xfrm>
            <a:off x="4789006" y="8028463"/>
            <a:ext cx="1169035" cy="232410"/>
            <a:chOff x="4789006" y="8028463"/>
            <a:chExt cx="1169035" cy="232410"/>
          </a:xfrm>
        </p:grpSpPr>
        <p:sp>
          <p:nvSpPr>
            <p:cNvPr id="75" name="object 75"/>
            <p:cNvSpPr/>
            <p:nvPr/>
          </p:nvSpPr>
          <p:spPr>
            <a:xfrm>
              <a:off x="4792783" y="8028662"/>
              <a:ext cx="0" cy="231775"/>
            </a:xfrm>
            <a:custGeom>
              <a:avLst/>
              <a:gdLst/>
              <a:ahLst/>
              <a:cxnLst/>
              <a:rect l="l" t="t" r="r" b="b"/>
              <a:pathLst>
                <a:path w="0" h="231775">
                  <a:moveTo>
                    <a:pt x="0" y="0"/>
                  </a:moveTo>
                  <a:lnTo>
                    <a:pt x="0" y="23177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5953980" y="8028662"/>
              <a:ext cx="0" cy="231775"/>
            </a:xfrm>
            <a:custGeom>
              <a:avLst/>
              <a:gdLst/>
              <a:ahLst/>
              <a:cxnLst/>
              <a:rect l="l" t="t" r="r" b="b"/>
              <a:pathLst>
                <a:path w="0" h="231775">
                  <a:moveTo>
                    <a:pt x="0" y="0"/>
                  </a:moveTo>
                  <a:lnTo>
                    <a:pt x="0" y="231775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4789205" y="8032233"/>
              <a:ext cx="1169035" cy="0"/>
            </a:xfrm>
            <a:custGeom>
              <a:avLst/>
              <a:gdLst/>
              <a:ahLst/>
              <a:cxnLst/>
              <a:rect l="l" t="t" r="r" b="b"/>
              <a:pathLst>
                <a:path w="1169035" h="0">
                  <a:moveTo>
                    <a:pt x="0" y="0"/>
                  </a:moveTo>
                  <a:lnTo>
                    <a:pt x="116875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4789205" y="8256467"/>
              <a:ext cx="1169035" cy="0"/>
            </a:xfrm>
            <a:custGeom>
              <a:avLst/>
              <a:gdLst/>
              <a:ahLst/>
              <a:cxnLst/>
              <a:rect l="l" t="t" r="r" b="b"/>
              <a:pathLst>
                <a:path w="1169035" h="0">
                  <a:moveTo>
                    <a:pt x="0" y="0"/>
                  </a:moveTo>
                  <a:lnTo>
                    <a:pt x="116875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9" name="object 79"/>
          <p:cNvSpPr txBox="1"/>
          <p:nvPr/>
        </p:nvSpPr>
        <p:spPr>
          <a:xfrm>
            <a:off x="3106915" y="7694907"/>
            <a:ext cx="52197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64184" algn="l"/>
              </a:tabLst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962163" y="7734574"/>
            <a:ext cx="11811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1895619" y="7536140"/>
            <a:ext cx="2907665" cy="25971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R="654050">
              <a:lnSpc>
                <a:spcPts val="625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1225"/>
              </a:lnSpc>
              <a:tabLst>
                <a:tab pos="1196340" algn="l"/>
              </a:tabLst>
            </a:pP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5">
                <a:latin typeface="Times New Roman"/>
                <a:cs typeface="Times New Roman"/>
              </a:rPr>
              <a:t>0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r>
              <a:rPr dirty="0" baseline="31746" sz="1050">
                <a:latin typeface="Times New Roman"/>
                <a:cs typeface="Times New Roman"/>
              </a:rPr>
              <a:t> </a:t>
            </a:r>
            <a:r>
              <a:rPr dirty="0" baseline="31746" sz="1050" spc="3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12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80</a:t>
            </a:r>
            <a:r>
              <a:rPr dirty="0" baseline="31746" sz="1050">
                <a:latin typeface="Times New Roman"/>
                <a:cs typeface="Times New Roman"/>
              </a:rPr>
              <a:t> </a:t>
            </a:r>
            <a:r>
              <a:rPr dirty="0" baseline="31746" sz="1050" spc="37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9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511009" y="795922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3176458" y="8013588"/>
            <a:ext cx="113664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3583134" y="8013588"/>
            <a:ext cx="113664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004918" y="8013588"/>
            <a:ext cx="432434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74650" algn="l"/>
              </a:tabLst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968536" y="8028302"/>
            <a:ext cx="117475" cy="2279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  <a:p>
            <a:pPr marL="15875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39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424112" y="8028302"/>
            <a:ext cx="71755" cy="2279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3824410" y="8028302"/>
            <a:ext cx="80645" cy="22796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22860" marR="5080" indent="-10795">
              <a:lnSpc>
                <a:spcPts val="760"/>
              </a:lnSpc>
              <a:spcBef>
                <a:spcPts val="18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977326" y="8125131"/>
            <a:ext cx="10096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4794868" y="8017557"/>
            <a:ext cx="11779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8296</a:t>
            </a:r>
            <a:r>
              <a:rPr dirty="0" baseline="31746" sz="1050">
                <a:latin typeface="Times New Roman"/>
                <a:cs typeface="Times New Roman"/>
              </a:rPr>
              <a:t> </a:t>
            </a:r>
            <a:r>
              <a:rPr dirty="0" baseline="31746" sz="1050" spc="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638.1538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512138" y="8171933"/>
            <a:ext cx="11811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793413" y="7565900"/>
            <a:ext cx="140335" cy="381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060"/>
              </a:lnSpc>
              <a:spcBef>
                <a:spcPts val="100"/>
              </a:spcBef>
            </a:pP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1275">
              <a:lnSpc>
                <a:spcPts val="740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3108431" y="8017559"/>
            <a:ext cx="3041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y  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3515101" y="8017559"/>
            <a:ext cx="3067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9550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3927328" y="8017559"/>
            <a:ext cx="8369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39775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784522" y="8017557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2906118" y="7565900"/>
            <a:ext cx="882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896111" y="851001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3600" y="811596"/>
            <a:ext cx="5163185" cy="1040765"/>
          </a:xfrm>
          <a:prstGeom prst="rect">
            <a:avLst/>
          </a:prstGeom>
        </p:spPr>
        <p:txBody>
          <a:bodyPr wrap="square" lIns="0" tIns="6540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515"/>
              </a:spcBef>
            </a:pPr>
            <a:r>
              <a:rPr dirty="0" baseline="5050" sz="1650">
                <a:latin typeface="Calibri"/>
                <a:cs typeface="Calibri"/>
              </a:rPr>
              <a:t>4. </a:t>
            </a:r>
            <a:r>
              <a:rPr dirty="0" baseline="5050" sz="1650" spc="-7">
                <a:latin typeface="Calibri"/>
                <a:cs typeface="Calibri"/>
              </a:rPr>
              <a:t>Evaluate</a:t>
            </a:r>
            <a:r>
              <a:rPr dirty="0" baseline="5050" sz="1650" spc="307">
                <a:latin typeface="Calibri"/>
                <a:cs typeface="Calibri"/>
              </a:rPr>
              <a:t> </a:t>
            </a:r>
            <a:r>
              <a:rPr dirty="0" baseline="-10802" sz="2700" spc="-37">
                <a:latin typeface="Symbol"/>
                <a:cs typeface="Symbol"/>
              </a:rPr>
              <a:t></a:t>
            </a:r>
            <a:r>
              <a:rPr dirty="0" baseline="-10802" sz="2700" spc="-30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 spc="-44">
                <a:latin typeface="Symbol"/>
                <a:cs typeface="Symbol"/>
              </a:rPr>
              <a:t></a:t>
            </a:r>
            <a:r>
              <a:rPr dirty="0" baseline="4629" sz="1800" spc="-44">
                <a:latin typeface="Times New Roman"/>
                <a:cs typeface="Times New Roman"/>
              </a:rPr>
              <a:t>1</a:t>
            </a:r>
            <a:r>
              <a:rPr dirty="0" sz="1550" spc="-30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dA</a:t>
            </a:r>
            <a:r>
              <a:rPr dirty="0" baseline="4629" sz="1800" spc="187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where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D</a:t>
            </a:r>
            <a:r>
              <a:rPr dirty="0" baseline="5050" sz="1650" spc="1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region</a:t>
            </a:r>
            <a:r>
              <a:rPr dirty="0" baseline="5050" sz="1650" spc="-7">
                <a:latin typeface="Calibri"/>
                <a:cs typeface="Calibri"/>
              </a:rPr>
              <a:t> bounded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by</a:t>
            </a:r>
            <a:r>
              <a:rPr dirty="0" baseline="5050" sz="1650" spc="97">
                <a:latin typeface="Calibri"/>
                <a:cs typeface="Calibri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y</a:t>
            </a:r>
            <a:r>
              <a:rPr dirty="0" baseline="2314" sz="1800" spc="22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</a:t>
            </a:r>
            <a:r>
              <a:rPr dirty="0" baseline="2314" sz="1800" spc="-232">
                <a:latin typeface="Times New Roman"/>
                <a:cs typeface="Times New Roman"/>
              </a:rPr>
              <a:t> </a:t>
            </a:r>
            <a:r>
              <a:rPr dirty="0" baseline="2314" sz="1800" spc="67">
                <a:latin typeface="Times New Roman"/>
                <a:cs typeface="Times New Roman"/>
              </a:rPr>
              <a:t>1</a:t>
            </a:r>
            <a:r>
              <a:rPr dirty="0" baseline="2314" sz="1800" spc="67">
                <a:latin typeface="Symbol"/>
                <a:cs typeface="Symbol"/>
              </a:rPr>
              <a:t></a:t>
            </a:r>
            <a:r>
              <a:rPr dirty="0" baseline="2314" sz="1800" spc="-60">
                <a:latin typeface="Times New Roman"/>
                <a:cs typeface="Times New Roman"/>
              </a:rPr>
              <a:t> </a:t>
            </a:r>
            <a:r>
              <a:rPr dirty="0" baseline="2314" sz="1800" spc="37" i="1">
                <a:latin typeface="Times New Roman"/>
                <a:cs typeface="Times New Roman"/>
              </a:rPr>
              <a:t>x</a:t>
            </a:r>
            <a:r>
              <a:rPr dirty="0" baseline="47619" sz="1050" spc="37">
                <a:latin typeface="Times New Roman"/>
                <a:cs typeface="Times New Roman"/>
              </a:rPr>
              <a:t>2 </a:t>
            </a:r>
            <a:r>
              <a:rPr dirty="0" baseline="47619" sz="1050" spc="12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457">
                <a:latin typeface="Calibri"/>
                <a:cs typeface="Calibri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y</a:t>
            </a:r>
            <a:r>
              <a:rPr dirty="0" baseline="2314" sz="1800" spc="22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</a:t>
            </a:r>
            <a:r>
              <a:rPr dirty="0" baseline="2314" sz="1800" spc="60">
                <a:latin typeface="Times New Roman"/>
                <a:cs typeface="Times New Roman"/>
              </a:rPr>
              <a:t> </a:t>
            </a:r>
            <a:r>
              <a:rPr dirty="0" baseline="2314" sz="1800" spc="37" i="1">
                <a:latin typeface="Times New Roman"/>
                <a:cs typeface="Times New Roman"/>
              </a:rPr>
              <a:t>x</a:t>
            </a:r>
            <a:r>
              <a:rPr dirty="0" baseline="47619" sz="1050" spc="37">
                <a:latin typeface="Times New Roman"/>
                <a:cs typeface="Times New Roman"/>
              </a:rPr>
              <a:t>2</a:t>
            </a:r>
            <a:r>
              <a:rPr dirty="0" baseline="47619" sz="1050" spc="217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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3</a:t>
            </a:r>
            <a:r>
              <a:rPr dirty="0" baseline="2314" sz="1800" spc="-17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762000">
              <a:lnSpc>
                <a:spcPct val="100000"/>
              </a:lnSpc>
              <a:spcBef>
                <a:spcPts val="160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  <a:spcBef>
                <a:spcPts val="63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quick </a:t>
            </a:r>
            <a:r>
              <a:rPr dirty="0" sz="1200">
                <a:latin typeface="Times New Roman"/>
                <a:cs typeface="Times New Roman"/>
              </a:rPr>
              <a:t>sketch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region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32128" y="6878808"/>
            <a:ext cx="182191" cy="16320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03367" y="6878808"/>
            <a:ext cx="182191" cy="16320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63600" y="4056971"/>
            <a:ext cx="5902325" cy="420433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just" marL="50800" marR="43180">
              <a:lnSpc>
                <a:spcPct val="109700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In general, this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is often important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setting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integral up correctly.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 determine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order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integration and </a:t>
            </a:r>
            <a:r>
              <a:rPr dirty="0" sz="1100">
                <a:latin typeface="Calibri"/>
                <a:cs typeface="Calibri"/>
              </a:rPr>
              <a:t>often the </a:t>
            </a:r>
            <a:r>
              <a:rPr dirty="0" sz="1100" spc="-5">
                <a:latin typeface="Calibri"/>
                <a:cs typeface="Calibri"/>
              </a:rPr>
              <a:t>region will </a:t>
            </a:r>
            <a:r>
              <a:rPr dirty="0" sz="1100">
                <a:latin typeface="Calibri"/>
                <a:cs typeface="Calibri"/>
              </a:rPr>
              <a:t>“force” a </a:t>
            </a:r>
            <a:r>
              <a:rPr dirty="0" sz="1100" spc="-5">
                <a:latin typeface="Calibri"/>
                <a:cs typeface="Calibri"/>
              </a:rPr>
              <a:t>particular order.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Many regions </a:t>
            </a:r>
            <a:r>
              <a:rPr dirty="0" sz="1100">
                <a:latin typeface="Calibri"/>
                <a:cs typeface="Calibri"/>
              </a:rPr>
              <a:t>can only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 dealt with easily by doing one particular </a:t>
            </a:r>
            <a:r>
              <a:rPr dirty="0" sz="1100">
                <a:latin typeface="Calibri"/>
                <a:cs typeface="Calibri"/>
              </a:rPr>
              <a:t>order of </a:t>
            </a:r>
            <a:r>
              <a:rPr dirty="0" sz="1100" spc="-5">
                <a:latin typeface="Calibri"/>
                <a:cs typeface="Calibri"/>
              </a:rPr>
              <a:t>integration and sometimes </a:t>
            </a:r>
            <a:r>
              <a:rPr dirty="0" sz="1100">
                <a:latin typeface="Calibri"/>
                <a:cs typeface="Calibri"/>
              </a:rPr>
              <a:t>the only way </a:t>
            </a:r>
            <a:r>
              <a:rPr dirty="0" sz="1100" spc="-5">
                <a:latin typeface="Calibri"/>
                <a:cs typeface="Calibri"/>
              </a:rPr>
              <a:t>to really see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just" marL="50800" marR="9080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Even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 can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5">
                <a:latin typeface="Calibri"/>
                <a:cs typeface="Calibri"/>
              </a:rPr>
              <a:t>the integral in </a:t>
            </a:r>
            <a:r>
              <a:rPr dirty="0" sz="1100">
                <a:latin typeface="Calibri"/>
                <a:cs typeface="Calibri"/>
              </a:rPr>
              <a:t>either order the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will often help </a:t>
            </a:r>
            <a:r>
              <a:rPr dirty="0" sz="1100">
                <a:latin typeface="Calibri"/>
                <a:cs typeface="Calibri"/>
              </a:rPr>
              <a:t>with setting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algn="just" marL="508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algn="just" marL="50800" marR="8636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 problem the region is really </a:t>
            </a:r>
            <a:r>
              <a:rPr dirty="0" sz="1100">
                <a:latin typeface="Calibri"/>
                <a:cs typeface="Calibri"/>
              </a:rPr>
              <a:t>only set </a:t>
            </a:r>
            <a:r>
              <a:rPr dirty="0" sz="1100" spc="-5">
                <a:latin typeface="Calibri"/>
                <a:cs typeface="Calibri"/>
              </a:rPr>
              <a:t>up to integrate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first.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require </a:t>
            </a:r>
            <a:r>
              <a:rPr dirty="0" sz="1100">
                <a:latin typeface="Calibri"/>
                <a:cs typeface="Calibri"/>
              </a:rPr>
              <a:t> two </a:t>
            </a:r>
            <a:r>
              <a:rPr dirty="0" sz="1100" spc="-5">
                <a:latin typeface="Calibri"/>
                <a:cs typeface="Calibri"/>
              </a:rPr>
              <a:t>integrals </a:t>
            </a:r>
            <a:r>
              <a:rPr dirty="0" sz="1100">
                <a:latin typeface="Calibri"/>
                <a:cs typeface="Calibri"/>
              </a:rPr>
              <a:t>(the </a:t>
            </a:r>
            <a:r>
              <a:rPr dirty="0" sz="1100" spc="-5">
                <a:latin typeface="Calibri"/>
                <a:cs typeface="Calibri"/>
              </a:rPr>
              <a:t>right/left functions change) and the limits for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 would be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messy </a:t>
            </a:r>
            <a:r>
              <a:rPr dirty="0" sz="1100" spc="-5">
                <a:latin typeface="Calibri"/>
                <a:cs typeface="Calibri"/>
              </a:rPr>
              <a:t>to deal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Calibri"/>
              <a:cs typeface="Calibri"/>
            </a:endParaRPr>
          </a:p>
          <a:p>
            <a:pPr algn="just" marL="508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limits for this integral.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Calibri"/>
              <a:cs typeface="Calibri"/>
            </a:endParaRPr>
          </a:p>
          <a:p>
            <a:pPr marL="2555875">
              <a:lnSpc>
                <a:spcPct val="100000"/>
              </a:lnSpc>
              <a:spcBef>
                <a:spcPts val="5"/>
              </a:spcBef>
              <a:tabLst>
                <a:tab pos="2769235" algn="l"/>
                <a:tab pos="3340735" algn="l"/>
              </a:tabLst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2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>
                <a:latin typeface="Times New Roman"/>
                <a:cs typeface="Times New Roman"/>
              </a:rPr>
              <a:t>	2</a:t>
            </a:r>
            <a:endParaRPr sz="1200">
              <a:latin typeface="Times New Roman"/>
              <a:cs typeface="Times New Roman"/>
            </a:endParaRPr>
          </a:p>
          <a:p>
            <a:pPr marL="2505710">
              <a:lnSpc>
                <a:spcPct val="100000"/>
              </a:lnSpc>
              <a:spcBef>
                <a:spcPts val="520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marL="50165" marR="1075690">
              <a:lnSpc>
                <a:spcPct val="22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easily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found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50165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835604" y="8740579"/>
            <a:ext cx="105105" cy="9247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02159" y="8483007"/>
            <a:ext cx="105106" cy="9247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059415" y="8680678"/>
            <a:ext cx="57785" cy="102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00586" y="8497267"/>
            <a:ext cx="25019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700" spc="-30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110">
                <a:latin typeface="Times New Roman"/>
                <a:cs typeface="Times New Roman"/>
              </a:rPr>
              <a:t> </a:t>
            </a:r>
            <a:r>
              <a:rPr dirty="0" sz="700" spc="20" i="1">
                <a:latin typeface="Times New Roman"/>
                <a:cs typeface="Times New Roman"/>
              </a:rPr>
              <a:t>x</a:t>
            </a:r>
            <a:r>
              <a:rPr dirty="0" baseline="33333" sz="750">
                <a:latin typeface="Times New Roman"/>
                <a:cs typeface="Times New Roman"/>
              </a:rPr>
              <a:t>2</a:t>
            </a:r>
            <a:endParaRPr baseline="33333" sz="7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16407" y="8695712"/>
            <a:ext cx="21018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r>
              <a:rPr dirty="0" sz="700" spc="140" i="1">
                <a:latin typeface="Times New Roman"/>
                <a:cs typeface="Times New Roman"/>
              </a:rPr>
              <a:t> </a:t>
            </a:r>
            <a:r>
              <a:rPr dirty="0" sz="700" spc="5">
                <a:latin typeface="Symbol"/>
                <a:cs typeface="Symbol"/>
              </a:rPr>
              <a:t></a:t>
            </a:r>
            <a:r>
              <a:rPr dirty="0" sz="700" spc="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39286" y="8512378"/>
            <a:ext cx="836294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dy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dx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65602" y="8725492"/>
            <a:ext cx="18605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2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41111" y="8512378"/>
            <a:ext cx="81216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dA</a:t>
            </a:r>
            <a:r>
              <a:rPr dirty="0" baseline="4629" sz="1800" spc="-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35058" y="8347631"/>
            <a:ext cx="307975" cy="503555"/>
          </a:xfrm>
          <a:prstGeom prst="rect">
            <a:avLst/>
          </a:prstGeom>
        </p:spPr>
        <p:txBody>
          <a:bodyPr wrap="square" lIns="0" tIns="685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540"/>
              </a:spcBef>
            </a:pPr>
            <a:r>
              <a:rPr dirty="0" baseline="-37037" sz="1800">
                <a:latin typeface="Symbol"/>
                <a:cs typeface="Symbol"/>
              </a:rPr>
              <a:t></a:t>
            </a:r>
            <a:r>
              <a:rPr dirty="0" baseline="-37037" sz="1800" spc="419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4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689423" y="8527063"/>
            <a:ext cx="140335" cy="3816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2060"/>
              </a:lnSpc>
              <a:spcBef>
                <a:spcPts val="100"/>
              </a:spcBef>
            </a:pP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1275">
              <a:lnSpc>
                <a:spcPts val="740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56653" y="8527063"/>
            <a:ext cx="882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1712" y="8896579"/>
            <a:ext cx="3835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457450" y="2074543"/>
            <a:ext cx="2838449" cy="180968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91031"/>
            <a:ext cx="15265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86178" y="1563156"/>
            <a:ext cx="103714" cy="9338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53177" y="1303038"/>
            <a:ext cx="103714" cy="93387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147692" y="1794953"/>
            <a:ext cx="605790" cy="3168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42925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93690" y="1774913"/>
            <a:ext cx="74930" cy="3505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2100" spc="-310">
                <a:latin typeface="Symbol"/>
                <a:cs typeface="Symbol"/>
              </a:rPr>
              <a:t>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35407" y="1774915"/>
            <a:ext cx="74930" cy="3505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809001" y="1857756"/>
            <a:ext cx="0" cy="270510"/>
          </a:xfrm>
          <a:custGeom>
            <a:avLst/>
            <a:gdLst/>
            <a:ahLst/>
            <a:cxnLst/>
            <a:rect l="l" t="t" r="r" b="b"/>
            <a:pathLst>
              <a:path w="0" h="270510">
                <a:moveTo>
                  <a:pt x="0" y="0"/>
                </a:moveTo>
                <a:lnTo>
                  <a:pt x="0" y="270142"/>
                </a:lnTo>
              </a:path>
            </a:pathLst>
          </a:custGeom>
          <a:ln w="746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81460" y="2078203"/>
            <a:ext cx="103714" cy="93387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48458" y="1778805"/>
            <a:ext cx="103715" cy="93387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136686" y="2215409"/>
            <a:ext cx="2717165" cy="3168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03225" algn="l"/>
                <a:tab pos="830580" algn="l"/>
                <a:tab pos="1240155" algn="l"/>
                <a:tab pos="1577975" algn="l"/>
                <a:tab pos="1968500" algn="l"/>
                <a:tab pos="2244725" algn="l"/>
                <a:tab pos="2654300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37844" y="2448965"/>
            <a:ext cx="103714" cy="9338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04842" y="2248566"/>
            <a:ext cx="103715" cy="93387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3106822" y="1502797"/>
            <a:ext cx="5715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48421" y="1317628"/>
            <a:ext cx="24828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700" spc="-35">
                <a:latin typeface="Times New Roman"/>
                <a:cs typeface="Times New Roman"/>
              </a:rPr>
              <a:t>1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110">
                <a:latin typeface="Times New Roman"/>
                <a:cs typeface="Times New Roman"/>
              </a:rPr>
              <a:t> </a:t>
            </a:r>
            <a:r>
              <a:rPr dirty="0" sz="700" spc="15" i="1">
                <a:latin typeface="Times New Roman"/>
                <a:cs typeface="Times New Roman"/>
              </a:rPr>
              <a:t>x</a:t>
            </a:r>
            <a:r>
              <a:rPr dirty="0" baseline="33333" sz="750" spc="-7">
                <a:latin typeface="Times New Roman"/>
                <a:cs typeface="Times New Roman"/>
              </a:rPr>
              <a:t>2</a:t>
            </a:r>
            <a:endParaRPr baseline="33333" sz="7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64384" y="1518046"/>
            <a:ext cx="208279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 i="1">
                <a:latin typeface="Times New Roman"/>
                <a:cs typeface="Times New Roman"/>
              </a:rPr>
              <a:t>x</a:t>
            </a:r>
            <a:r>
              <a:rPr dirty="0" sz="700" spc="140" i="1">
                <a:latin typeface="Times New Roman"/>
                <a:cs typeface="Times New Roman"/>
              </a:rPr>
              <a:t> </a:t>
            </a:r>
            <a:r>
              <a:rPr dirty="0" sz="700">
                <a:latin typeface="Symbol"/>
                <a:cs typeface="Symbol"/>
              </a:rPr>
              <a:t></a:t>
            </a:r>
            <a:r>
              <a:rPr dirty="0" sz="70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284336" y="1332815"/>
            <a:ext cx="82550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spc="-104" i="1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1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dy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dx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816880" y="1548113"/>
            <a:ext cx="1835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26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904664" y="1332813"/>
            <a:ext cx="80137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spc="-104" i="1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1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dA</a:t>
            </a:r>
            <a:r>
              <a:rPr dirty="0" baseline="4629" sz="1800" spc="-37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687761" y="1166494"/>
            <a:ext cx="305435" cy="508634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555"/>
              </a:spcBef>
            </a:pPr>
            <a:r>
              <a:rPr dirty="0" baseline="-37037" sz="1800" spc="-15">
                <a:latin typeface="Symbol"/>
                <a:cs typeface="Symbol"/>
              </a:rPr>
              <a:t></a:t>
            </a:r>
            <a:r>
              <a:rPr dirty="0" baseline="-37037" sz="1800" spc="412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dirty="0" sz="1200" spc="-1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893498" y="1763726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90463" y="1860722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221140" y="1876755"/>
            <a:ext cx="71120" cy="229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849886" y="2233474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80603" y="2238284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417777" y="2238284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459209" y="2281171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098388" y="2281171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24713" y="2281171"/>
            <a:ext cx="55689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99745" algn="l"/>
              </a:tabLst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966172" y="2297204"/>
            <a:ext cx="71120" cy="229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784508" y="2297204"/>
            <a:ext cx="71120" cy="229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768556" y="2433894"/>
            <a:ext cx="1835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26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051811" y="2285191"/>
            <a:ext cx="72136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625475" algn="l"/>
              </a:tabLst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Times New Roman"/>
                <a:cs typeface="Times New Roman"/>
              </a:rPr>
              <a:t>1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870118" y="2285191"/>
            <a:ext cx="21450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643890" algn="l"/>
                <a:tab pos="1308100" algn="l"/>
              </a:tabLst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Times New Roman"/>
                <a:cs typeface="Times New Roman"/>
              </a:rPr>
              <a:t>1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754979" y="1347721"/>
            <a:ext cx="139065" cy="38481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ts val="2065"/>
              </a:lnSpc>
              <a:spcBef>
                <a:spcPts val="114"/>
              </a:spcBef>
            </a:pPr>
            <a:r>
              <a:rPr dirty="0" sz="1800" spc="-50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0640">
              <a:lnSpc>
                <a:spcPts val="745"/>
              </a:lnSpc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062810" y="1864746"/>
            <a:ext cx="9271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031572" y="1864746"/>
            <a:ext cx="16827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777957" y="1793386"/>
            <a:ext cx="24828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700" spc="-35">
                <a:latin typeface="Times New Roman"/>
                <a:cs typeface="Times New Roman"/>
              </a:rPr>
              <a:t>1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110">
                <a:latin typeface="Times New Roman"/>
                <a:cs typeface="Times New Roman"/>
              </a:rPr>
              <a:t> </a:t>
            </a:r>
            <a:r>
              <a:rPr dirty="0" sz="700" spc="15" i="1">
                <a:latin typeface="Times New Roman"/>
                <a:cs typeface="Times New Roman"/>
              </a:rPr>
              <a:t>x</a:t>
            </a:r>
            <a:r>
              <a:rPr dirty="0" baseline="33333" sz="750" spc="-7">
                <a:latin typeface="Times New Roman"/>
                <a:cs typeface="Times New Roman"/>
              </a:rPr>
              <a:t>2</a:t>
            </a:r>
            <a:endParaRPr baseline="33333" sz="7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790914" y="2033081"/>
            <a:ext cx="259079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700" spc="15" i="1">
                <a:latin typeface="Times New Roman"/>
                <a:cs typeface="Times New Roman"/>
              </a:rPr>
              <a:t>x</a:t>
            </a:r>
            <a:r>
              <a:rPr dirty="0" baseline="33333" sz="750" spc="-7">
                <a:latin typeface="Times New Roman"/>
                <a:cs typeface="Times New Roman"/>
              </a:rPr>
              <a:t>2</a:t>
            </a:r>
            <a:r>
              <a:rPr dirty="0" baseline="33333" sz="750" spc="-22">
                <a:latin typeface="Times New Roman"/>
                <a:cs typeface="Times New Roman"/>
              </a:rPr>
              <a:t> </a:t>
            </a:r>
            <a:r>
              <a:rPr dirty="0" sz="700" spc="5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313842" y="1864746"/>
            <a:ext cx="3759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37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567548" y="1876380"/>
            <a:ext cx="29591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15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27777" sz="1800" spc="-1245">
                <a:latin typeface="Symbol"/>
                <a:cs typeface="Symbol"/>
              </a:rPr>
              <a:t></a:t>
            </a:r>
            <a:r>
              <a:rPr dirty="0" sz="1200" spc="-1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683046" y="1997818"/>
            <a:ext cx="33845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6944" sz="1800" spc="-15">
                <a:latin typeface="Symbol"/>
                <a:cs typeface="Symbol"/>
              </a:rPr>
              <a:t>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125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592948" y="2285198"/>
            <a:ext cx="10858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005436" y="1347721"/>
            <a:ext cx="8763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13160" y="2263560"/>
            <a:ext cx="8763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863551" y="2729592"/>
            <a:ext cx="5913755" cy="113030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50800" marR="431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two</a:t>
            </a:r>
            <a:r>
              <a:rPr dirty="0" sz="1100">
                <a:latin typeface="Calibri"/>
                <a:cs typeface="Calibri"/>
              </a:rPr>
              <a:t> options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integrand.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3</a:t>
            </a:r>
            <a:r>
              <a:rPr dirty="0" baseline="31746" sz="1050" spc="-7">
                <a:latin typeface="Calibri"/>
                <a:cs typeface="Calibri"/>
              </a:rPr>
              <a:t>rd</a:t>
            </a:r>
            <a:r>
              <a:rPr dirty="0" baseline="31746" sz="1050" spc="1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4</a:t>
            </a:r>
            <a:r>
              <a:rPr dirty="0" baseline="31746" sz="1050" spc="-7">
                <a:latin typeface="Calibri"/>
                <a:cs typeface="Calibri"/>
              </a:rPr>
              <a:t>th</a:t>
            </a:r>
            <a:r>
              <a:rPr dirty="0" baseline="31746" sz="10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terms </a:t>
            </a:r>
            <a:r>
              <a:rPr dirty="0" sz="1100" spc="-5">
                <a:latin typeface="Calibri"/>
                <a:cs typeface="Calibri"/>
              </a:rPr>
              <a:t>will need to be simplified.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7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2</a:t>
            </a:r>
            <a:r>
              <a:rPr dirty="0" baseline="31746" sz="1050" spc="-7">
                <a:latin typeface="Calibri"/>
                <a:cs typeface="Calibri"/>
              </a:rPr>
              <a:t>nd</a:t>
            </a:r>
            <a:r>
              <a:rPr dirty="0" baseline="31746" sz="1050" spc="217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however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simplified, and they aren’t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substitutions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each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 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307795" y="4095567"/>
            <a:ext cx="41592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5242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pic>
        <p:nvPicPr>
          <p:cNvPr id="48" name="object 4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164651" y="4292631"/>
            <a:ext cx="104776" cy="91792"/>
          </a:xfrm>
          <a:prstGeom prst="rect">
            <a:avLst/>
          </a:prstGeom>
        </p:spPr>
      </p:pic>
      <p:pic>
        <p:nvPicPr>
          <p:cNvPr id="49" name="object 4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131316" y="4095654"/>
            <a:ext cx="104775" cy="91791"/>
          </a:xfrm>
          <a:prstGeom prst="rect">
            <a:avLst/>
          </a:prstGeom>
        </p:spPr>
      </p:pic>
      <p:sp>
        <p:nvSpPr>
          <p:cNvPr id="50" name="object 50"/>
          <p:cNvSpPr txBox="1"/>
          <p:nvPr/>
        </p:nvSpPr>
        <p:spPr>
          <a:xfrm>
            <a:off x="4094532" y="4062869"/>
            <a:ext cx="645160" cy="3124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581660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pic>
        <p:nvPicPr>
          <p:cNvPr id="51" name="object 5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11688" y="4299723"/>
            <a:ext cx="104775" cy="91791"/>
          </a:xfrm>
          <a:prstGeom prst="rect">
            <a:avLst/>
          </a:prstGeom>
        </p:spPr>
      </p:pic>
      <p:grpSp>
        <p:nvGrpSpPr>
          <p:cNvPr id="52" name="object 52"/>
          <p:cNvGrpSpPr/>
          <p:nvPr/>
        </p:nvGrpSpPr>
        <p:grpSpPr>
          <a:xfrm>
            <a:off x="4734097" y="4088563"/>
            <a:ext cx="127000" cy="289560"/>
            <a:chOff x="4734097" y="4088563"/>
            <a:chExt cx="127000" cy="289560"/>
          </a:xfrm>
        </p:grpSpPr>
        <p:sp>
          <p:nvSpPr>
            <p:cNvPr id="53" name="object 53"/>
            <p:cNvSpPr/>
            <p:nvPr/>
          </p:nvSpPr>
          <p:spPr>
            <a:xfrm>
              <a:off x="4737867" y="4137019"/>
              <a:ext cx="0" cy="241300"/>
            </a:xfrm>
            <a:custGeom>
              <a:avLst/>
              <a:gdLst/>
              <a:ahLst/>
              <a:cxnLst/>
              <a:rect l="l" t="t" r="r" b="b"/>
              <a:pathLst>
                <a:path w="0" h="241300">
                  <a:moveTo>
                    <a:pt x="0" y="0"/>
                  </a:moveTo>
                  <a:lnTo>
                    <a:pt x="0" y="241101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4756125" y="4146474"/>
              <a:ext cx="8890" cy="5715"/>
            </a:xfrm>
            <a:custGeom>
              <a:avLst/>
              <a:gdLst/>
              <a:ahLst/>
              <a:cxnLst/>
              <a:rect l="l" t="t" r="r" b="b"/>
              <a:pathLst>
                <a:path w="8889" h="5714">
                  <a:moveTo>
                    <a:pt x="0" y="5121"/>
                  </a:moveTo>
                  <a:lnTo>
                    <a:pt x="873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4764857" y="4146474"/>
              <a:ext cx="22225" cy="34290"/>
            </a:xfrm>
            <a:custGeom>
              <a:avLst/>
              <a:gdLst/>
              <a:ahLst/>
              <a:cxnLst/>
              <a:rect l="l" t="t" r="r" b="b"/>
              <a:pathLst>
                <a:path w="22225" h="34289">
                  <a:moveTo>
                    <a:pt x="0" y="0"/>
                  </a:moveTo>
                  <a:lnTo>
                    <a:pt x="21828" y="3388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4786686" y="4090532"/>
              <a:ext cx="23495" cy="90170"/>
            </a:xfrm>
            <a:custGeom>
              <a:avLst/>
              <a:gdLst/>
              <a:ahLst/>
              <a:cxnLst/>
              <a:rect l="l" t="t" r="r" b="b"/>
              <a:pathLst>
                <a:path w="23495" h="90170">
                  <a:moveTo>
                    <a:pt x="0" y="89822"/>
                  </a:moveTo>
                  <a:lnTo>
                    <a:pt x="2301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4809705" y="4090532"/>
              <a:ext cx="50800" cy="0"/>
            </a:xfrm>
            <a:custGeom>
              <a:avLst/>
              <a:gdLst/>
              <a:ahLst/>
              <a:cxnLst/>
              <a:rect l="l" t="t" r="r" b="b"/>
              <a:pathLst>
                <a:path w="50800" h="0">
                  <a:moveTo>
                    <a:pt x="0" y="0"/>
                  </a:moveTo>
                  <a:lnTo>
                    <a:pt x="5080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4755729" y="4088563"/>
              <a:ext cx="104775" cy="92075"/>
            </a:xfrm>
            <a:custGeom>
              <a:avLst/>
              <a:gdLst/>
              <a:ahLst/>
              <a:cxnLst/>
              <a:rect l="l" t="t" r="r" b="b"/>
              <a:pathLst>
                <a:path w="104775" h="92075">
                  <a:moveTo>
                    <a:pt x="32941" y="91791"/>
                  </a:moveTo>
                  <a:lnTo>
                    <a:pt x="28972" y="91791"/>
                  </a:lnTo>
                  <a:lnTo>
                    <a:pt x="7144" y="60668"/>
                  </a:lnTo>
                  <a:lnTo>
                    <a:pt x="1191" y="64213"/>
                  </a:lnTo>
                  <a:lnTo>
                    <a:pt x="0" y="61849"/>
                  </a:lnTo>
                  <a:lnTo>
                    <a:pt x="11113" y="55153"/>
                  </a:lnTo>
                  <a:lnTo>
                    <a:pt x="30957" y="83911"/>
                  </a:lnTo>
                  <a:lnTo>
                    <a:pt x="52785" y="0"/>
                  </a:lnTo>
                  <a:lnTo>
                    <a:pt x="104775" y="0"/>
                  </a:lnTo>
                  <a:lnTo>
                    <a:pt x="104775" y="3939"/>
                  </a:lnTo>
                  <a:lnTo>
                    <a:pt x="55562" y="3939"/>
                  </a:lnTo>
                  <a:lnTo>
                    <a:pt x="32941" y="9179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9" name="object 59"/>
          <p:cNvGrpSpPr/>
          <p:nvPr/>
        </p:nvGrpSpPr>
        <p:grpSpPr>
          <a:xfrm>
            <a:off x="5092479" y="4146277"/>
            <a:ext cx="131445" cy="184785"/>
            <a:chOff x="5092479" y="4146277"/>
            <a:chExt cx="131445" cy="184785"/>
          </a:xfrm>
        </p:grpSpPr>
        <p:sp>
          <p:nvSpPr>
            <p:cNvPr id="60" name="object 60"/>
            <p:cNvSpPr/>
            <p:nvPr/>
          </p:nvSpPr>
          <p:spPr>
            <a:xfrm>
              <a:off x="5096249" y="4146474"/>
              <a:ext cx="0" cy="184785"/>
            </a:xfrm>
            <a:custGeom>
              <a:avLst/>
              <a:gdLst/>
              <a:ahLst/>
              <a:cxnLst/>
              <a:rect l="l" t="t" r="r" b="b"/>
              <a:pathLst>
                <a:path w="0" h="184785">
                  <a:moveTo>
                    <a:pt x="0" y="0"/>
                  </a:moveTo>
                  <a:lnTo>
                    <a:pt x="0" y="184371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5219678" y="4146474"/>
              <a:ext cx="0" cy="184785"/>
            </a:xfrm>
            <a:custGeom>
              <a:avLst/>
              <a:gdLst/>
              <a:ahLst/>
              <a:cxnLst/>
              <a:rect l="l" t="t" r="r" b="b"/>
              <a:pathLst>
                <a:path w="0" h="184785">
                  <a:moveTo>
                    <a:pt x="0" y="0"/>
                  </a:moveTo>
                  <a:lnTo>
                    <a:pt x="0" y="184371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5092678" y="4150020"/>
              <a:ext cx="131445" cy="0"/>
            </a:xfrm>
            <a:custGeom>
              <a:avLst/>
              <a:gdLst/>
              <a:ahLst/>
              <a:cxnLst/>
              <a:rect l="l" t="t" r="r" b="b"/>
              <a:pathLst>
                <a:path w="131445" h="0">
                  <a:moveTo>
                    <a:pt x="0" y="0"/>
                  </a:moveTo>
                  <a:lnTo>
                    <a:pt x="130968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5092679" y="4326906"/>
              <a:ext cx="131445" cy="0"/>
            </a:xfrm>
            <a:custGeom>
              <a:avLst/>
              <a:gdLst/>
              <a:ahLst/>
              <a:cxnLst/>
              <a:rect l="l" t="t" r="r" b="b"/>
              <a:pathLst>
                <a:path w="131445" h="0">
                  <a:moveTo>
                    <a:pt x="0" y="0"/>
                  </a:moveTo>
                  <a:lnTo>
                    <a:pt x="130968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4" name="object 64"/>
          <p:cNvSpPr txBox="1"/>
          <p:nvPr/>
        </p:nvSpPr>
        <p:spPr>
          <a:xfrm>
            <a:off x="4801372" y="4073506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176957" y="4080590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440923" y="4127467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4239430" y="4127467"/>
            <a:ext cx="42481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67665" algn="l"/>
              </a:tabLst>
            </a:pPr>
            <a:r>
              <a:rPr dirty="0" sz="650" spc="20">
                <a:latin typeface="Times New Roman"/>
                <a:cs typeface="Times New Roman"/>
              </a:rPr>
              <a:t>4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094812" y="4277575"/>
            <a:ext cx="18542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 </a:t>
            </a:r>
            <a:r>
              <a:rPr dirty="0" sz="650" spc="10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741870" y="4284659"/>
            <a:ext cx="18542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 </a:t>
            </a:r>
            <a:r>
              <a:rPr dirty="0" sz="650" spc="10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222083" y="4131419"/>
            <a:ext cx="239077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073150" algn="l"/>
              </a:tabLst>
            </a:pPr>
            <a:r>
              <a:rPr dirty="0" sz="1200" i="1">
                <a:latin typeface="Times New Roman"/>
                <a:cs typeface="Times New Roman"/>
              </a:rPr>
              <a:t>x 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 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8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958625" y="4131420"/>
            <a:ext cx="25209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070874" y="4110146"/>
            <a:ext cx="1056005" cy="379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ts val="2030"/>
              </a:lnSpc>
              <a:spcBef>
                <a:spcPts val="135"/>
              </a:spcBef>
              <a:tabLst>
                <a:tab pos="980440" algn="l"/>
              </a:tabLst>
            </a:pPr>
            <a:r>
              <a:rPr dirty="0" sz="1750" spc="-35">
                <a:latin typeface="Symbol"/>
                <a:cs typeface="Symbol"/>
              </a:rPr>
              <a:t></a:t>
            </a:r>
            <a:r>
              <a:rPr dirty="0" sz="1750" spc="10">
                <a:latin typeface="Symbol"/>
                <a:cs typeface="Symbol"/>
              </a:rPr>
              <a:t></a:t>
            </a:r>
            <a:r>
              <a:rPr dirty="0" sz="1750">
                <a:latin typeface="Times New Roman"/>
                <a:cs typeface="Times New Roman"/>
              </a:rPr>
              <a:t>	</a:t>
            </a: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  <a:p>
            <a:pPr marL="40640">
              <a:lnSpc>
                <a:spcPts val="710"/>
              </a:lnSpc>
            </a:pPr>
            <a:r>
              <a:rPr dirty="0" sz="650" spc="30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901700" y="4631537"/>
            <a:ext cx="5836285" cy="9461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cancelation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integrand.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 </a:t>
            </a:r>
            <a:r>
              <a:rPr dirty="0" sz="1100">
                <a:latin typeface="Calibri"/>
                <a:cs typeface="Calibri"/>
              </a:rPr>
              <a:t>obvious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>
                <a:latin typeface="Calibri"/>
                <a:cs typeface="Calibri"/>
              </a:rPr>
              <a:t> would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cancelling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glance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multiplication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cancelling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type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easy</a:t>
            </a:r>
            <a:r>
              <a:rPr dirty="0" sz="1100" spc="-5">
                <a:latin typeface="Calibri"/>
                <a:cs typeface="Calibri"/>
              </a:rPr>
              <a:t> to </a:t>
            </a:r>
            <a:r>
              <a:rPr dirty="0" sz="1100">
                <a:latin typeface="Calibri"/>
                <a:cs typeface="Calibri"/>
              </a:rPr>
              <a:t>miss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wrong integrand and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wrong answer.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3358214" y="5769455"/>
            <a:ext cx="1317625" cy="3130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07670" algn="l"/>
                <a:tab pos="840105" algn="l"/>
                <a:tab pos="1254125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pic>
        <p:nvPicPr>
          <p:cNvPr id="75" name="object 7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055880" y="5999895"/>
            <a:ext cx="104878" cy="92075"/>
          </a:xfrm>
          <a:prstGeom prst="rect">
            <a:avLst/>
          </a:prstGeom>
        </p:spPr>
      </p:pic>
      <p:pic>
        <p:nvPicPr>
          <p:cNvPr id="76" name="object 7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022511" y="5802310"/>
            <a:ext cx="104877" cy="92075"/>
          </a:xfrm>
          <a:prstGeom prst="rect">
            <a:avLst/>
          </a:prstGeom>
        </p:spPr>
      </p:pic>
      <p:sp>
        <p:nvSpPr>
          <p:cNvPr id="77" name="object 77"/>
          <p:cNvSpPr txBox="1"/>
          <p:nvPr/>
        </p:nvSpPr>
        <p:spPr>
          <a:xfrm>
            <a:off x="3211228" y="6257097"/>
            <a:ext cx="1249045" cy="3130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07670" algn="l"/>
                <a:tab pos="770890" algn="l"/>
                <a:tab pos="1185545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pic>
        <p:nvPicPr>
          <p:cNvPr id="78" name="object 7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375513" y="6535356"/>
            <a:ext cx="104879" cy="92074"/>
          </a:xfrm>
          <a:prstGeom prst="rect">
            <a:avLst/>
          </a:prstGeom>
        </p:spPr>
      </p:pic>
      <p:grpSp>
        <p:nvGrpSpPr>
          <p:cNvPr id="79" name="object 79"/>
          <p:cNvGrpSpPr/>
          <p:nvPr/>
        </p:nvGrpSpPr>
        <p:grpSpPr>
          <a:xfrm>
            <a:off x="5297847" y="6242137"/>
            <a:ext cx="127000" cy="372110"/>
            <a:chOff x="5297847" y="6242137"/>
            <a:chExt cx="127000" cy="372110"/>
          </a:xfrm>
        </p:grpSpPr>
        <p:sp>
          <p:nvSpPr>
            <p:cNvPr id="80" name="object 80"/>
            <p:cNvSpPr/>
            <p:nvPr/>
          </p:nvSpPr>
          <p:spPr>
            <a:xfrm>
              <a:off x="5301621" y="6290743"/>
              <a:ext cx="0" cy="323850"/>
            </a:xfrm>
            <a:custGeom>
              <a:avLst/>
              <a:gdLst/>
              <a:ahLst/>
              <a:cxnLst/>
              <a:rect l="l" t="t" r="r" b="b"/>
              <a:pathLst>
                <a:path w="0" h="323850">
                  <a:moveTo>
                    <a:pt x="0" y="0"/>
                  </a:moveTo>
                  <a:lnTo>
                    <a:pt x="0" y="32325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319501" y="6242137"/>
              <a:ext cx="104877" cy="92074"/>
            </a:xfrm>
            <a:prstGeom prst="rect">
              <a:avLst/>
            </a:prstGeom>
          </p:spPr>
        </p:pic>
      </p:grpSp>
      <p:grpSp>
        <p:nvGrpSpPr>
          <p:cNvPr id="82" name="object 82"/>
          <p:cNvGrpSpPr/>
          <p:nvPr/>
        </p:nvGrpSpPr>
        <p:grpSpPr>
          <a:xfrm>
            <a:off x="5656579" y="6340732"/>
            <a:ext cx="131445" cy="185420"/>
            <a:chOff x="5656579" y="6340732"/>
            <a:chExt cx="131445" cy="185420"/>
          </a:xfrm>
        </p:grpSpPr>
        <p:sp>
          <p:nvSpPr>
            <p:cNvPr id="83" name="object 83"/>
            <p:cNvSpPr/>
            <p:nvPr/>
          </p:nvSpPr>
          <p:spPr>
            <a:xfrm>
              <a:off x="5660353" y="6340930"/>
              <a:ext cx="0" cy="185420"/>
            </a:xfrm>
            <a:custGeom>
              <a:avLst/>
              <a:gdLst/>
              <a:ahLst/>
              <a:cxnLst/>
              <a:rect l="l" t="t" r="r" b="b"/>
              <a:pathLst>
                <a:path w="0" h="185420">
                  <a:moveTo>
                    <a:pt x="0" y="0"/>
                  </a:moveTo>
                  <a:lnTo>
                    <a:pt x="0" y="18494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5783903" y="6340930"/>
              <a:ext cx="0" cy="185420"/>
            </a:xfrm>
            <a:custGeom>
              <a:avLst/>
              <a:gdLst/>
              <a:ahLst/>
              <a:cxnLst/>
              <a:rect l="l" t="t" r="r" b="b"/>
              <a:pathLst>
                <a:path w="0" h="185420">
                  <a:moveTo>
                    <a:pt x="0" y="0"/>
                  </a:moveTo>
                  <a:lnTo>
                    <a:pt x="0" y="18494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5656778" y="6344486"/>
              <a:ext cx="131445" cy="0"/>
            </a:xfrm>
            <a:custGeom>
              <a:avLst/>
              <a:gdLst/>
              <a:ahLst/>
              <a:cxnLst/>
              <a:rect l="l" t="t" r="r" b="b"/>
              <a:pathLst>
                <a:path w="131445" h="0">
                  <a:moveTo>
                    <a:pt x="0" y="0"/>
                  </a:moveTo>
                  <a:lnTo>
                    <a:pt x="131097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5656779" y="6521919"/>
              <a:ext cx="131445" cy="0"/>
            </a:xfrm>
            <a:custGeom>
              <a:avLst/>
              <a:gdLst/>
              <a:ahLst/>
              <a:cxnLst/>
              <a:rect l="l" t="t" r="r" b="b"/>
              <a:pathLst>
                <a:path w="131445" h="0">
                  <a:moveTo>
                    <a:pt x="0" y="0"/>
                  </a:moveTo>
                  <a:lnTo>
                    <a:pt x="131097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7" name="object 87"/>
          <p:cNvSpPr txBox="1"/>
          <p:nvPr/>
        </p:nvSpPr>
        <p:spPr>
          <a:xfrm>
            <a:off x="3068217" y="5787235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3807129" y="5791977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653690" y="5791977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684373" y="5834260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330737" y="5834260"/>
            <a:ext cx="74803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9024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185807" y="5850066"/>
            <a:ext cx="71120" cy="22606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795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795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4013318" y="5850066"/>
            <a:ext cx="71120" cy="22606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795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795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5365203" y="6227061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3657361" y="6279620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4435219" y="6279620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537386" y="6321902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4115013" y="6321902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4802677" y="6321902"/>
            <a:ext cx="4254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67665" algn="l"/>
              </a:tabLst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851616" y="6337708"/>
            <a:ext cx="12255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4641015" y="6337708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2897414" y="6092306"/>
            <a:ext cx="2431415" cy="47180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ts val="2885"/>
              </a:lnSpc>
              <a:spcBef>
                <a:spcPts val="120"/>
              </a:spcBef>
              <a:tabLst>
                <a:tab pos="2342515" algn="l"/>
              </a:tabLst>
            </a:pPr>
            <a:r>
              <a:rPr dirty="0" baseline="-16025" sz="3900" spc="-712">
                <a:latin typeface="Symbol"/>
                <a:cs typeface="Symbol"/>
              </a:rPr>
              <a:t></a:t>
            </a:r>
            <a:r>
              <a:rPr dirty="0" u="sng" sz="2600" spc="5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baseline="-16025" sz="3900" spc="-712">
                <a:latin typeface="Symbol"/>
                <a:cs typeface="Symbol"/>
              </a:rPr>
              <a:t></a:t>
            </a:r>
            <a:endParaRPr baseline="-16025" sz="3900">
              <a:latin typeface="Symbol"/>
              <a:cs typeface="Symbol"/>
            </a:endParaRPr>
          </a:p>
          <a:p>
            <a:pPr marL="208915">
              <a:lnSpc>
                <a:spcPts val="605"/>
              </a:lnSpc>
            </a:pPr>
            <a:r>
              <a:rPr dirty="0" sz="700" spc="-5">
                <a:latin typeface="Times New Roman"/>
                <a:cs typeface="Times New Roman"/>
              </a:rPr>
              <a:t>12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3852849" y="6432946"/>
            <a:ext cx="113664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4642613" y="6432946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2985983" y="5984816"/>
            <a:ext cx="18542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27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5305615" y="6520276"/>
            <a:ext cx="18542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27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2112397" y="5802255"/>
            <a:ext cx="805180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dA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3272369" y="5838207"/>
            <a:ext cx="72898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31825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4099852" y="5838207"/>
            <a:ext cx="144653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50875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5522598" y="6325849"/>
            <a:ext cx="25209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2808405" y="6325849"/>
            <a:ext cx="28638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3257316" y="6325853"/>
            <a:ext cx="87630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94665" algn="l"/>
                <a:tab pos="795020" algn="l"/>
              </a:tabLst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4200026" y="6325849"/>
            <a:ext cx="97663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9565" algn="l"/>
              </a:tabLst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1961039" y="5816868"/>
            <a:ext cx="1057275" cy="37973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2060"/>
              </a:lnSpc>
              <a:spcBef>
                <a:spcPts val="90"/>
              </a:spcBef>
              <a:tabLst>
                <a:tab pos="981075" algn="l"/>
              </a:tabLst>
            </a:pPr>
            <a:r>
              <a:rPr dirty="0" sz="1800" spc="-45">
                <a:latin typeface="Symbol"/>
                <a:cs typeface="Symbol"/>
              </a:rPr>
              <a:t></a:t>
            </a: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  <a:p>
            <a:pPr marL="41275">
              <a:lnSpc>
                <a:spcPts val="740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901663" y="6818526"/>
            <a:ext cx="5901055" cy="7613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surprising,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slightly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messier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path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take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feel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dependent 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person.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shown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896111" y="778764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 txBox="1"/>
          <p:nvPr/>
        </p:nvSpPr>
        <p:spPr>
          <a:xfrm>
            <a:off x="1613151" y="8475557"/>
            <a:ext cx="8953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5352439" y="8368931"/>
            <a:ext cx="1016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876300" y="8159172"/>
            <a:ext cx="5639435" cy="3175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100">
                <a:latin typeface="Calibri"/>
                <a:cs typeface="Calibri"/>
              </a:rPr>
              <a:t>5.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200">
                <a:latin typeface="Calibri"/>
                <a:cs typeface="Calibri"/>
              </a:rPr>
              <a:t> </a:t>
            </a:r>
            <a:r>
              <a:rPr dirty="0" baseline="-12345" sz="2700" spc="-37">
                <a:latin typeface="Symbol"/>
                <a:cs typeface="Symbol"/>
              </a:rPr>
              <a:t></a:t>
            </a:r>
            <a:r>
              <a:rPr dirty="0" baseline="-12345" sz="2700" spc="-442">
                <a:latin typeface="Times New Roman"/>
                <a:cs typeface="Times New Roman"/>
              </a:rPr>
              <a:t> </a:t>
            </a:r>
            <a:r>
              <a:rPr dirty="0" baseline="2314" sz="1800" spc="44">
                <a:latin typeface="Times New Roman"/>
                <a:cs typeface="Times New Roman"/>
              </a:rPr>
              <a:t>5</a:t>
            </a:r>
            <a:r>
              <a:rPr dirty="0" baseline="2314" sz="1800" spc="44" i="1">
                <a:latin typeface="Times New Roman"/>
                <a:cs typeface="Times New Roman"/>
              </a:rPr>
              <a:t>x</a:t>
            </a:r>
            <a:r>
              <a:rPr dirty="0" baseline="43650" sz="1050" spc="44">
                <a:latin typeface="Times New Roman"/>
                <a:cs typeface="Times New Roman"/>
              </a:rPr>
              <a:t>3</a:t>
            </a:r>
            <a:r>
              <a:rPr dirty="0" baseline="43650" sz="1050" spc="97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Times New Roman"/>
                <a:cs typeface="Times New Roman"/>
              </a:rPr>
              <a:t>cos</a:t>
            </a:r>
            <a:r>
              <a:rPr dirty="0" baseline="2314" sz="1800" spc="-254">
                <a:latin typeface="Times New Roman"/>
                <a:cs typeface="Times New Roman"/>
              </a:rPr>
              <a:t> </a:t>
            </a:r>
            <a:r>
              <a:rPr dirty="0" baseline="-2923" sz="2850" spc="-359">
                <a:latin typeface="Symbol"/>
                <a:cs typeface="Symbol"/>
              </a:rPr>
              <a:t></a:t>
            </a:r>
            <a:r>
              <a:rPr dirty="0" baseline="-2923" sz="2850" spc="-390">
                <a:latin typeface="Times New Roman"/>
                <a:cs typeface="Times New Roman"/>
              </a:rPr>
              <a:t> </a:t>
            </a:r>
            <a:r>
              <a:rPr dirty="0" baseline="2314" sz="1800" spc="37" i="1">
                <a:latin typeface="Times New Roman"/>
                <a:cs typeface="Times New Roman"/>
              </a:rPr>
              <a:t>y</a:t>
            </a:r>
            <a:r>
              <a:rPr dirty="0" baseline="43650" sz="1050" spc="3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-2923" sz="2850" spc="-44">
                <a:latin typeface="Symbol"/>
                <a:cs typeface="Symbol"/>
              </a:rPr>
              <a:t></a:t>
            </a:r>
            <a:r>
              <a:rPr dirty="0" baseline="2314" sz="1800" spc="-44" i="1">
                <a:latin typeface="Times New Roman"/>
                <a:cs typeface="Times New Roman"/>
              </a:rPr>
              <a:t>dA</a:t>
            </a:r>
            <a:r>
              <a:rPr dirty="0" baseline="2314" sz="1800" spc="17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 </a:t>
            </a:r>
            <a:r>
              <a:rPr dirty="0" sz="1100" spc="-5">
                <a:latin typeface="Calibri"/>
                <a:cs typeface="Calibri"/>
              </a:rPr>
              <a:t>bounded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2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295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baseline="36231" sz="1725" spc="97">
                <a:latin typeface="Times New Roman"/>
                <a:cs typeface="Times New Roman"/>
              </a:rPr>
              <a:t> </a:t>
            </a:r>
            <a:r>
              <a:rPr dirty="0" u="sng" baseline="36231" sz="1725" spc="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6231" sz="1725" spc="52">
                <a:latin typeface="Times New Roman"/>
                <a:cs typeface="Times New Roman"/>
              </a:rPr>
              <a:t> </a:t>
            </a:r>
            <a:r>
              <a:rPr dirty="0" sz="1150" spc="45" i="1">
                <a:latin typeface="Times New Roman"/>
                <a:cs typeface="Times New Roman"/>
              </a:rPr>
              <a:t>x</a:t>
            </a:r>
            <a:r>
              <a:rPr dirty="0" baseline="47008" sz="975" spc="67">
                <a:latin typeface="Times New Roman"/>
                <a:cs typeface="Times New Roman"/>
              </a:rPr>
              <a:t>2 </a:t>
            </a:r>
            <a:r>
              <a:rPr dirty="0" baseline="47008" sz="975" spc="10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901712" y="8780725"/>
            <a:ext cx="3835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91031"/>
            <a:ext cx="24745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quick </a:t>
            </a:r>
            <a:r>
              <a:rPr dirty="0" sz="1200">
                <a:latin typeface="Times New Roman"/>
                <a:cs typeface="Times New Roman"/>
              </a:rPr>
              <a:t>sketch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region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49834" y="6854952"/>
            <a:ext cx="194611" cy="19680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25439" y="3393287"/>
            <a:ext cx="5981065" cy="42494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gave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5">
                <a:latin typeface="Calibri"/>
                <a:cs typeface="Calibri"/>
              </a:rPr>
              <a:t> forms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next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algn="just" marL="88900" marR="8255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In general, this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is often important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setting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integral up correctly.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 determine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order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integration and </a:t>
            </a:r>
            <a:r>
              <a:rPr dirty="0" sz="1100">
                <a:latin typeface="Calibri"/>
                <a:cs typeface="Calibri"/>
              </a:rPr>
              <a:t>often the </a:t>
            </a:r>
            <a:r>
              <a:rPr dirty="0" sz="1100" spc="-5">
                <a:latin typeface="Calibri"/>
                <a:cs typeface="Calibri"/>
              </a:rPr>
              <a:t>region will </a:t>
            </a:r>
            <a:r>
              <a:rPr dirty="0" sz="1100">
                <a:latin typeface="Calibri"/>
                <a:cs typeface="Calibri"/>
              </a:rPr>
              <a:t>“force” a </a:t>
            </a:r>
            <a:r>
              <a:rPr dirty="0" sz="1100" spc="-5">
                <a:latin typeface="Calibri"/>
                <a:cs typeface="Calibri"/>
              </a:rPr>
              <a:t>particular order.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Many regions </a:t>
            </a:r>
            <a:r>
              <a:rPr dirty="0" sz="1100">
                <a:latin typeface="Calibri"/>
                <a:cs typeface="Calibri"/>
              </a:rPr>
              <a:t>can only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 dealt with easily by doing one particular </a:t>
            </a:r>
            <a:r>
              <a:rPr dirty="0" sz="1100">
                <a:latin typeface="Calibri"/>
                <a:cs typeface="Calibri"/>
              </a:rPr>
              <a:t>order of </a:t>
            </a:r>
            <a:r>
              <a:rPr dirty="0" sz="1100" spc="-5">
                <a:latin typeface="Calibri"/>
                <a:cs typeface="Calibri"/>
              </a:rPr>
              <a:t>integration and sometimes </a:t>
            </a:r>
            <a:r>
              <a:rPr dirty="0" sz="1100">
                <a:latin typeface="Calibri"/>
                <a:cs typeface="Calibri"/>
              </a:rPr>
              <a:t>the only way </a:t>
            </a:r>
            <a:r>
              <a:rPr dirty="0" sz="1100" spc="-5">
                <a:latin typeface="Calibri"/>
                <a:cs typeface="Calibri"/>
              </a:rPr>
              <a:t>to really see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150">
              <a:latin typeface="Calibri"/>
              <a:cs typeface="Calibri"/>
            </a:endParaRPr>
          </a:p>
          <a:p>
            <a:pPr algn="just" marL="88900" marR="131445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Even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 can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5">
                <a:latin typeface="Calibri"/>
                <a:cs typeface="Calibri"/>
              </a:rPr>
              <a:t>the integral in </a:t>
            </a:r>
            <a:r>
              <a:rPr dirty="0" sz="1100">
                <a:latin typeface="Calibri"/>
                <a:cs typeface="Calibri"/>
              </a:rPr>
              <a:t>either order the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will often help </a:t>
            </a:r>
            <a:r>
              <a:rPr dirty="0" sz="1100">
                <a:latin typeface="Calibri"/>
                <a:cs typeface="Calibri"/>
              </a:rPr>
              <a:t>with setting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can</a:t>
            </a:r>
            <a:r>
              <a:rPr dirty="0" sz="1100" spc="-5">
                <a:latin typeface="Calibri"/>
                <a:cs typeface="Calibri"/>
              </a:rPr>
              <a:t> be dealt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integral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endParaRPr sz="1100">
              <a:latin typeface="Calibri"/>
              <a:cs typeface="Calibri"/>
            </a:endParaRPr>
          </a:p>
          <a:p>
            <a:pPr marL="88900" marR="81280">
              <a:lnSpc>
                <a:spcPts val="1639"/>
              </a:lnSpc>
              <a:spcBef>
                <a:spcPts val="175"/>
              </a:spcBef>
            </a:pPr>
            <a:r>
              <a:rPr dirty="0" sz="1100" spc="-5">
                <a:latin typeface="Calibri"/>
                <a:cs typeface="Calibri"/>
              </a:rPr>
              <a:t>hand can’t.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simply cannot integrate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first as </a:t>
            </a:r>
            <a:r>
              <a:rPr dirty="0" sz="1100" spc="-10">
                <a:latin typeface="Calibri"/>
                <a:cs typeface="Calibri"/>
              </a:rPr>
              <a:t>there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6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 front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cosine we’d </a:t>
            </a:r>
            <a:r>
              <a:rPr dirty="0" sz="1100">
                <a:latin typeface="Calibri"/>
                <a:cs typeface="Calibri"/>
              </a:rPr>
              <a:t>need to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choice 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first.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Calibri"/>
              <a:cs typeface="Calibri"/>
            </a:endParaRPr>
          </a:p>
          <a:p>
            <a:pPr marL="882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limits for this integral.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Calibri"/>
              <a:cs typeface="Calibri"/>
            </a:endParaRPr>
          </a:p>
          <a:p>
            <a:pPr marL="2685415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2685415">
              <a:lnSpc>
                <a:spcPct val="100000"/>
              </a:lnSpc>
              <a:spcBef>
                <a:spcPts val="640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3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first.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09266" y="7834768"/>
            <a:ext cx="294005" cy="3124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30504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28917" y="7834768"/>
            <a:ext cx="294005" cy="3124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30504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57930" y="7867559"/>
            <a:ext cx="111727" cy="11070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846427" y="7824527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14637" y="7899379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61189" y="7899379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34273" y="7899379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80825" y="7899379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69683" y="8049476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93540" y="7852498"/>
            <a:ext cx="18288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 </a:t>
            </a:r>
            <a:r>
              <a:rPr dirty="0" sz="650" spc="150">
                <a:latin typeface="Times New Roman"/>
                <a:cs typeface="Times New Roman"/>
              </a:rPr>
              <a:t> </a:t>
            </a:r>
            <a:r>
              <a:rPr dirty="0" sz="650" spc="20" i="1">
                <a:latin typeface="Times New Roman"/>
                <a:cs typeface="Times New Roman"/>
              </a:rPr>
              <a:t>y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658775" y="7903320"/>
            <a:ext cx="105283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50570" algn="l"/>
              </a:tabLst>
            </a:pP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178406" y="7903320"/>
            <a:ext cx="10744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49935" algn="l"/>
              </a:tabLst>
            </a:pP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r>
              <a:rPr dirty="0" sz="1200" spc="-1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718793" y="7863136"/>
            <a:ext cx="13081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93392" y="7995111"/>
            <a:ext cx="224154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5">
                <a:latin typeface="Symbol"/>
                <a:cs typeface="Symbol"/>
              </a:rPr>
              <a:t></a:t>
            </a:r>
            <a:r>
              <a:rPr dirty="0" baseline="-12820" sz="975" spc="7">
                <a:latin typeface="Times New Roman"/>
                <a:cs typeface="Times New Roman"/>
              </a:rPr>
              <a:t>0</a:t>
            </a:r>
            <a:endParaRPr baseline="-12820" sz="975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519213" y="7882047"/>
            <a:ext cx="140335" cy="3790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ts val="2030"/>
              </a:lnSpc>
              <a:spcBef>
                <a:spcPts val="135"/>
              </a:spcBef>
            </a:pPr>
            <a:r>
              <a:rPr dirty="0" sz="1750" spc="-35">
                <a:latin typeface="Symbol"/>
                <a:cs typeface="Symbol"/>
              </a:rPr>
              <a:t></a:t>
            </a:r>
            <a:endParaRPr sz="1750">
              <a:latin typeface="Symbol"/>
              <a:cs typeface="Symbol"/>
            </a:endParaRPr>
          </a:p>
          <a:p>
            <a:pPr marL="41275">
              <a:lnSpc>
                <a:spcPts val="710"/>
              </a:lnSpc>
            </a:pPr>
            <a:r>
              <a:rPr dirty="0" sz="650" spc="30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914871" y="7882047"/>
            <a:ext cx="88265" cy="2978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626" y="8239760"/>
            <a:ext cx="1527175" cy="39878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22" name="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57450" y="1321691"/>
            <a:ext cx="2847974" cy="185699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18694" y="921650"/>
            <a:ext cx="290195" cy="3162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27965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17723" y="921651"/>
            <a:ext cx="290195" cy="3162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27965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54654" y="954746"/>
            <a:ext cx="110211" cy="11233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432598" y="1395785"/>
            <a:ext cx="290195" cy="3162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27965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01545" y="1375799"/>
            <a:ext cx="873760" cy="3492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811530" algn="l"/>
              </a:tabLst>
            </a:pPr>
            <a:r>
              <a:rPr dirty="0" sz="2100" spc="-315">
                <a:latin typeface="Symbol"/>
                <a:cs typeface="Symbol"/>
              </a:rPr>
              <a:t></a:t>
            </a:r>
            <a:r>
              <a:rPr dirty="0" sz="2100" spc="-315">
                <a:latin typeface="Times New Roman"/>
                <a:cs typeface="Times New Roman"/>
              </a:rPr>
              <a:t>	</a:t>
            </a:r>
            <a:r>
              <a:rPr dirty="0" sz="2100" spc="-315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773967" y="1458459"/>
            <a:ext cx="0" cy="269875"/>
          </a:xfrm>
          <a:custGeom>
            <a:avLst/>
            <a:gdLst/>
            <a:ahLst/>
            <a:cxnLst/>
            <a:rect l="l" t="t" r="r" b="b"/>
            <a:pathLst>
              <a:path w="0" h="269875">
                <a:moveTo>
                  <a:pt x="0" y="0"/>
                </a:moveTo>
                <a:lnTo>
                  <a:pt x="0" y="269443"/>
                </a:lnTo>
              </a:path>
            </a:pathLst>
          </a:custGeom>
          <a:ln w="745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41426" y="1409291"/>
            <a:ext cx="110211" cy="11233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399649" y="1789566"/>
            <a:ext cx="290195" cy="3162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27965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45847" y="911276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28061" y="987233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68554" y="987233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27079" y="987233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67528" y="987233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67431" y="1139545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90964" y="939660"/>
            <a:ext cx="18097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315">
                <a:latin typeface="Times New Roman"/>
                <a:cs typeface="Times New Roman"/>
              </a:rPr>
              <a:t> </a:t>
            </a:r>
            <a:r>
              <a:rPr dirty="0" sz="700" spc="-1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41140" y="1365816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77737" y="1394202"/>
            <a:ext cx="18097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315">
                <a:latin typeface="Times New Roman"/>
                <a:cs typeface="Times New Roman"/>
              </a:rPr>
              <a:t> </a:t>
            </a:r>
            <a:r>
              <a:rPr dirty="0" sz="700" spc="-1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39218" y="1461365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82410" y="1461365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76451" y="1573701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776559" y="1633268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97602" y="1807567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106271" y="1855142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49464" y="1855142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774069" y="2007454"/>
            <a:ext cx="6921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674311" y="991243"/>
            <a:ext cx="103886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40410" algn="l"/>
              </a:tabLst>
            </a:pPr>
            <a:r>
              <a:rPr dirty="0" sz="1200" spc="45">
                <a:latin typeface="Times New Roman"/>
                <a:cs typeface="Times New Roman"/>
              </a:rPr>
              <a:t>5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c</a:t>
            </a:r>
            <a:r>
              <a:rPr dirty="0" sz="1200" spc="-10">
                <a:latin typeface="Times New Roman"/>
                <a:cs typeface="Times New Roman"/>
              </a:rPr>
              <a:t>o</a:t>
            </a:r>
            <a:r>
              <a:rPr dirty="0" sz="1200" spc="-1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dA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173325" y="991243"/>
            <a:ext cx="106045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40410" algn="l"/>
              </a:tabLst>
            </a:pPr>
            <a:r>
              <a:rPr dirty="0" sz="1200" spc="45">
                <a:latin typeface="Times New Roman"/>
                <a:cs typeface="Times New Roman"/>
              </a:rPr>
              <a:t>5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c</a:t>
            </a:r>
            <a:r>
              <a:rPr dirty="0" sz="1200" spc="-10">
                <a:latin typeface="Times New Roman"/>
                <a:cs typeface="Times New Roman"/>
              </a:rPr>
              <a:t>o</a:t>
            </a:r>
            <a:r>
              <a:rPr dirty="0" sz="1200" spc="-1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dx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065156" y="1465444"/>
            <a:ext cx="53594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3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cos</a:t>
            </a:r>
            <a:r>
              <a:rPr dirty="0" sz="1200" spc="39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715258" y="1410993"/>
            <a:ext cx="32956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62890" algn="l"/>
              </a:tabLst>
            </a:pPr>
            <a:r>
              <a:rPr dirty="0" baseline="2314" sz="1800" spc="-15">
                <a:latin typeface="Symbol"/>
                <a:cs typeface="Symbol"/>
              </a:rPr>
              <a:t></a:t>
            </a:r>
            <a:r>
              <a:rPr dirty="0" baseline="2314" sz="1800" spc="-15">
                <a:latin typeface="Times New Roman"/>
                <a:cs typeface="Times New Roman"/>
              </a:rPr>
              <a:t>	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600078" y="1859201"/>
            <a:ext cx="125095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4955" algn="l"/>
                <a:tab pos="1095375" algn="l"/>
              </a:tabLst>
            </a:pP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Times New Roman"/>
                <a:cs typeface="Times New Roman"/>
              </a:rPr>
              <a:t>20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c</a:t>
            </a:r>
            <a:r>
              <a:rPr dirty="0" sz="1200" spc="-10">
                <a:latin typeface="Times New Roman"/>
                <a:cs typeface="Times New Roman"/>
              </a:rPr>
              <a:t>os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978977" y="1465444"/>
            <a:ext cx="16764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1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600078" y="1475776"/>
            <a:ext cx="24447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15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689858" y="1578127"/>
            <a:ext cx="22225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-15">
                <a:latin typeface="Symbol"/>
                <a:cs typeface="Symbol"/>
              </a:rPr>
              <a:t></a:t>
            </a:r>
            <a:r>
              <a:rPr dirty="0" baseline="-11904" sz="1050" spc="-22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719939" y="950477"/>
            <a:ext cx="129539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694539" y="1084379"/>
            <a:ext cx="22225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-15">
                <a:latin typeface="Symbol"/>
                <a:cs typeface="Symbol"/>
              </a:rPr>
              <a:t></a:t>
            </a:r>
            <a:r>
              <a:rPr dirty="0" baseline="-11904" sz="1050" spc="-22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36640" y="969671"/>
            <a:ext cx="138430" cy="38417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2065"/>
              </a:lnSpc>
              <a:spcBef>
                <a:spcPts val="110"/>
              </a:spcBef>
            </a:pPr>
            <a:r>
              <a:rPr dirty="0" sz="1800" spc="-5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0640">
              <a:lnSpc>
                <a:spcPts val="745"/>
              </a:lnSpc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913352" y="969671"/>
            <a:ext cx="87630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719971" y="1837544"/>
            <a:ext cx="87630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76263" y="2286100"/>
            <a:ext cx="5539740" cy="655320"/>
          </a:xfrm>
          <a:prstGeom prst="rect">
            <a:avLst/>
          </a:prstGeom>
        </p:spPr>
        <p:txBody>
          <a:bodyPr wrap="square" lIns="0" tIns="4762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37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ts val="1650"/>
              </a:lnSpc>
              <a:spcBef>
                <a:spcPts val="160"/>
              </a:spcBef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while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couldn’t do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integration first </a:t>
            </a:r>
            <a:r>
              <a:rPr dirty="0" sz="1100">
                <a:latin typeface="Calibri"/>
                <a:cs typeface="Calibri"/>
              </a:rPr>
              <a:t>we can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now.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 need for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substitution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12224" y="3296480"/>
            <a:ext cx="1590040" cy="3124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30504" algn="l"/>
                <a:tab pos="1308735" algn="l"/>
                <a:tab pos="1526540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806397" y="3735783"/>
            <a:ext cx="293370" cy="3124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30504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413492" y="3716084"/>
            <a:ext cx="744220" cy="3448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81355" algn="l"/>
              </a:tabLst>
            </a:pPr>
            <a:r>
              <a:rPr dirty="0" sz="2100" spc="-310">
                <a:latin typeface="Symbol"/>
                <a:cs typeface="Symbol"/>
              </a:rPr>
              <a:t></a:t>
            </a:r>
            <a:r>
              <a:rPr dirty="0" sz="2100" spc="-310">
                <a:latin typeface="Times New Roman"/>
                <a:cs typeface="Times New Roman"/>
              </a:rPr>
              <a:t>	</a:t>
            </a: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4156443" y="3797735"/>
            <a:ext cx="0" cy="266065"/>
          </a:xfrm>
          <a:custGeom>
            <a:avLst/>
            <a:gdLst/>
            <a:ahLst/>
            <a:cxnLst/>
            <a:rect l="l" t="t" r="r" b="b"/>
            <a:pathLst>
              <a:path w="0" h="266064">
                <a:moveTo>
                  <a:pt x="0" y="0"/>
                </a:moveTo>
                <a:lnTo>
                  <a:pt x="0" y="265551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4750168" y="3768489"/>
            <a:ext cx="20066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22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4388814" y="3807786"/>
            <a:ext cx="1147445" cy="245745"/>
            <a:chOff x="4388814" y="3807786"/>
            <a:chExt cx="1147445" cy="245745"/>
          </a:xfrm>
        </p:grpSpPr>
        <p:sp>
          <p:nvSpPr>
            <p:cNvPr id="47" name="object 47"/>
            <p:cNvSpPr/>
            <p:nvPr/>
          </p:nvSpPr>
          <p:spPr>
            <a:xfrm>
              <a:off x="4392584" y="3807982"/>
              <a:ext cx="0" cy="245110"/>
            </a:xfrm>
            <a:custGeom>
              <a:avLst/>
              <a:gdLst/>
              <a:ahLst/>
              <a:cxnLst/>
              <a:rect l="l" t="t" r="r" b="b"/>
              <a:pathLst>
                <a:path w="0" h="245110">
                  <a:moveTo>
                    <a:pt x="0" y="0"/>
                  </a:moveTo>
                  <a:lnTo>
                    <a:pt x="0" y="245063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5532013" y="3807982"/>
              <a:ext cx="0" cy="245110"/>
            </a:xfrm>
            <a:custGeom>
              <a:avLst/>
              <a:gdLst/>
              <a:ahLst/>
              <a:cxnLst/>
              <a:rect l="l" t="t" r="r" b="b"/>
              <a:pathLst>
                <a:path w="0" h="245110">
                  <a:moveTo>
                    <a:pt x="0" y="0"/>
                  </a:moveTo>
                  <a:lnTo>
                    <a:pt x="0" y="245063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4389013" y="3811529"/>
              <a:ext cx="1147445" cy="0"/>
            </a:xfrm>
            <a:custGeom>
              <a:avLst/>
              <a:gdLst/>
              <a:ahLst/>
              <a:cxnLst/>
              <a:rect l="l" t="t" r="r" b="b"/>
              <a:pathLst>
                <a:path w="1147445" h="0">
                  <a:moveTo>
                    <a:pt x="0" y="0"/>
                  </a:moveTo>
                  <a:lnTo>
                    <a:pt x="1146968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4389013" y="4049108"/>
              <a:ext cx="1147445" cy="0"/>
            </a:xfrm>
            <a:custGeom>
              <a:avLst/>
              <a:gdLst/>
              <a:ahLst/>
              <a:cxnLst/>
              <a:rect l="l" t="t" r="r" b="b"/>
              <a:pathLst>
                <a:path w="1147445" h="0">
                  <a:moveTo>
                    <a:pt x="0" y="0"/>
                  </a:moveTo>
                  <a:lnTo>
                    <a:pt x="1146968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1" name="object 51"/>
          <p:cNvSpPr txBox="1"/>
          <p:nvPr/>
        </p:nvSpPr>
        <p:spPr>
          <a:xfrm>
            <a:off x="3499219" y="3314220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518144" y="3361104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963874" y="3361104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811597" y="3361104"/>
            <a:ext cx="518159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61009" algn="l"/>
              </a:tabLst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475407" y="3511216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160413" y="3734216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958008" y="3800409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478578" y="3814986"/>
            <a:ext cx="12446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u="sng" sz="650" spc="-8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422349" y="3814986"/>
            <a:ext cx="111760" cy="226695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marL="32384" marR="5080" indent="-33020">
              <a:lnSpc>
                <a:spcPts val="760"/>
              </a:lnSpc>
              <a:spcBef>
                <a:spcPts val="180"/>
              </a:spcBef>
            </a:pPr>
            <a:r>
              <a:rPr dirty="0" u="sng" sz="650" spc="-8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650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20 </a:t>
            </a:r>
            <a:r>
              <a:rPr dirty="0" sz="650" spc="1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511524" y="3911121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159224" y="3969827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362572" y="3365046"/>
            <a:ext cx="220218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48665" algn="l"/>
                <a:tab pos="1214755" algn="l"/>
                <a:tab pos="2045335" algn="l"/>
              </a:tabLst>
            </a:pP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	dA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20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	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901663" y="3076746"/>
            <a:ext cx="1461770" cy="645795"/>
          </a:xfrm>
          <a:prstGeom prst="rect">
            <a:avLst/>
          </a:prstGeom>
        </p:spPr>
        <p:txBody>
          <a:bodyPr wrap="square" lIns="0" tIns="508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endParaRPr sz="1100">
              <a:latin typeface="Calibri"/>
              <a:cs typeface="Calibri"/>
            </a:endParaRPr>
          </a:p>
          <a:p>
            <a:pPr marL="1334135">
              <a:lnSpc>
                <a:spcPts val="2030"/>
              </a:lnSpc>
              <a:spcBef>
                <a:spcPts val="520"/>
              </a:spcBef>
            </a:pPr>
            <a:r>
              <a:rPr dirty="0" sz="1750" spc="-35">
                <a:latin typeface="Symbol"/>
                <a:cs typeface="Symbol"/>
              </a:rPr>
              <a:t></a:t>
            </a:r>
            <a:endParaRPr sz="1750">
              <a:latin typeface="Symbol"/>
              <a:cs typeface="Symbol"/>
            </a:endParaRPr>
          </a:p>
          <a:p>
            <a:pPr marL="1362710">
              <a:lnSpc>
                <a:spcPts val="710"/>
              </a:lnSpc>
            </a:pPr>
            <a:r>
              <a:rPr dirty="0" sz="650" spc="30" i="1">
                <a:latin typeface="Times New Roman"/>
                <a:cs typeface="Times New Roman"/>
              </a:rPr>
              <a:t>D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299198" y="3804351"/>
            <a:ext cx="67754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1940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4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550138" y="3804349"/>
            <a:ext cx="97028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2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8</a:t>
            </a:r>
            <a:r>
              <a:rPr dirty="0" sz="1200" spc="36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6.5957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254898" y="3804351"/>
            <a:ext cx="1092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420654" y="3343774"/>
            <a:ext cx="88265" cy="2978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01724" y="4277317"/>
            <a:ext cx="450278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calculator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radians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decimals.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896111" y="467715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1910478" y="5465249"/>
            <a:ext cx="46355" cy="0"/>
          </a:xfrm>
          <a:custGeom>
            <a:avLst/>
            <a:gdLst/>
            <a:ahLst/>
            <a:cxnLst/>
            <a:rect l="l" t="t" r="r" b="b"/>
            <a:pathLst>
              <a:path w="46355" h="0">
                <a:moveTo>
                  <a:pt x="0" y="0"/>
                </a:moveTo>
                <a:lnTo>
                  <a:pt x="46297" y="0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1808385" y="5346186"/>
            <a:ext cx="629285" cy="0"/>
          </a:xfrm>
          <a:custGeom>
            <a:avLst/>
            <a:gdLst/>
            <a:ahLst/>
            <a:cxnLst/>
            <a:rect l="l" t="t" r="r" b="b"/>
            <a:pathLst>
              <a:path w="629285" h="0">
                <a:moveTo>
                  <a:pt x="0" y="0"/>
                </a:moveTo>
                <a:lnTo>
                  <a:pt x="62917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 txBox="1"/>
          <p:nvPr/>
        </p:nvSpPr>
        <p:spPr>
          <a:xfrm>
            <a:off x="1898963" y="5331505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072283" y="5123146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1645710" y="5585109"/>
            <a:ext cx="8890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1579625" y="5069569"/>
            <a:ext cx="19558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15">
                <a:latin typeface="Symbol"/>
                <a:cs typeface="Symbol"/>
              </a:rPr>
              <a:t>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901700" y="5222762"/>
            <a:ext cx="87376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2525" sz="1650">
                <a:latin typeface="Calibri"/>
                <a:cs typeface="Calibri"/>
              </a:rPr>
              <a:t>6.</a:t>
            </a:r>
            <a:r>
              <a:rPr dirty="0" baseline="2525" sz="1650" spc="-3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Evaluate</a:t>
            </a:r>
            <a:r>
              <a:rPr dirty="0" baseline="2525" sz="1650" spc="195">
                <a:latin typeface="Calibri"/>
                <a:cs typeface="Calibri"/>
              </a:rPr>
              <a:t> </a:t>
            </a:r>
            <a:r>
              <a:rPr dirty="0" sz="1200" spc="-215">
                <a:latin typeface="Symbol"/>
                <a:cs typeface="Symbol"/>
              </a:rPr>
              <a:t>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1579625" y="5318805"/>
            <a:ext cx="19558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215">
                <a:latin typeface="Symbol"/>
                <a:cs typeface="Symbol"/>
              </a:rPr>
              <a:t>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554225" y="5350159"/>
            <a:ext cx="91694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6944" sz="1800" spc="-322">
                <a:latin typeface="Symbol"/>
                <a:cs typeface="Symbol"/>
              </a:rPr>
              <a:t></a:t>
            </a:r>
            <a:r>
              <a:rPr dirty="0" baseline="6944" sz="1800" spc="-7">
                <a:latin typeface="Symbol"/>
                <a:cs typeface="Symbol"/>
              </a:rPr>
              <a:t></a:t>
            </a:r>
            <a:r>
              <a:rPr dirty="0" baseline="6944" sz="1800" spc="21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27777" sz="1050" spc="-7">
                <a:latin typeface="Times New Roman"/>
                <a:cs typeface="Times New Roman"/>
              </a:rPr>
              <a:t>3</a:t>
            </a:r>
            <a:r>
              <a:rPr dirty="0" baseline="27777" sz="1050">
                <a:latin typeface="Times New Roman"/>
                <a:cs typeface="Times New Roman"/>
              </a:rPr>
              <a:t> </a:t>
            </a:r>
            <a:r>
              <a:rPr dirty="0" baseline="27777" sz="1050" spc="-112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3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endParaRPr baseline="-4385" sz="2850">
              <a:latin typeface="Symbol"/>
              <a:cs typeface="Symbol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5065434" y="5243858"/>
            <a:ext cx="46355" cy="0"/>
          </a:xfrm>
          <a:custGeom>
            <a:avLst/>
            <a:gdLst/>
            <a:ahLst/>
            <a:cxnLst/>
            <a:rect l="l" t="t" r="r" b="b"/>
            <a:pathLst>
              <a:path w="46354" h="0">
                <a:moveTo>
                  <a:pt x="0" y="0"/>
                </a:moveTo>
                <a:lnTo>
                  <a:pt x="46086" y="0"/>
                </a:lnTo>
              </a:path>
            </a:pathLst>
          </a:custGeom>
          <a:ln w="36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 txBox="1"/>
          <p:nvPr/>
        </p:nvSpPr>
        <p:spPr>
          <a:xfrm>
            <a:off x="2425574" y="5108709"/>
            <a:ext cx="4012565" cy="320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640965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30"/>
              </a:spcBef>
            </a:pPr>
            <a:r>
              <a:rPr dirty="0" sz="1200" spc="-5" i="1">
                <a:latin typeface="Times New Roman"/>
                <a:cs typeface="Times New Roman"/>
              </a:rPr>
              <a:t>dA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 </a:t>
            </a:r>
            <a:r>
              <a:rPr dirty="0" sz="1100" spc="-5">
                <a:latin typeface="Calibri"/>
                <a:cs typeface="Calibri"/>
              </a:rPr>
              <a:t>bounded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31746" sz="1050" spc="-15">
                <a:latin typeface="Times New Roman"/>
                <a:cs typeface="Times New Roman"/>
              </a:rPr>
              <a:t>3</a:t>
            </a:r>
            <a:r>
              <a:rPr dirty="0" baseline="31746" sz="1050" spc="4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901645" y="5880514"/>
            <a:ext cx="2474595" cy="39941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quick </a:t>
            </a:r>
            <a:r>
              <a:rPr dirty="0" sz="1200">
                <a:latin typeface="Times New Roman"/>
                <a:cs typeface="Times New Roman"/>
              </a:rPr>
              <a:t>sketch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region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0700" y="323850"/>
            <a:ext cx="1252220" cy="1473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 sz="1000" spc="-105" b="1">
                <a:solidFill>
                  <a:srgbClr val="231F20"/>
                </a:solidFill>
                <a:latin typeface="Tahoma"/>
                <a:cs typeface="Tahoma"/>
              </a:rPr>
              <a:t>2</a:t>
            </a:r>
            <a:r>
              <a:rPr dirty="0" sz="1000" spc="-10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7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700" spc="-5">
                <a:solidFill>
                  <a:srgbClr val="F7941D"/>
                </a:solidFill>
                <a:latin typeface="Lucida Sans Unicode"/>
                <a:cs typeface="Lucida Sans Unicode"/>
              </a:rPr>
              <a:t>■</a:t>
            </a:r>
            <a:r>
              <a:rPr dirty="0" sz="700">
                <a:solidFill>
                  <a:srgbClr val="F7941D"/>
                </a:solidFill>
                <a:latin typeface="Lucida Sans Unicode"/>
                <a:cs typeface="Lucida Sans Unicode"/>
              </a:rPr>
              <a:t>  </a:t>
            </a:r>
            <a:r>
              <a:rPr dirty="0" sz="700" spc="-95">
                <a:solidFill>
                  <a:srgbClr val="F7941D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0" b="1">
                <a:solidFill>
                  <a:srgbClr val="231F20"/>
                </a:solidFill>
                <a:latin typeface="Tahoma"/>
                <a:cs typeface="Tahoma"/>
              </a:rPr>
              <a:t>DOUBL</a:t>
            </a:r>
            <a:r>
              <a:rPr dirty="0" sz="800" spc="-6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800" spc="-4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800" spc="-80" b="1">
                <a:solidFill>
                  <a:srgbClr val="231F20"/>
                </a:solidFill>
                <a:latin typeface="Tahoma"/>
                <a:cs typeface="Tahoma"/>
              </a:rPr>
              <a:t>INTEG</a:t>
            </a:r>
            <a:r>
              <a:rPr dirty="0" sz="800" spc="-85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800" spc="-45" b="1">
                <a:solidFill>
                  <a:srgbClr val="231F20"/>
                </a:solidFill>
                <a:latin typeface="Tahoma"/>
                <a:cs typeface="Tahoma"/>
              </a:rPr>
              <a:t>ALS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56150" y="4463364"/>
            <a:ext cx="596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89200" y="3109341"/>
            <a:ext cx="4623435" cy="13544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25400" marR="17780" indent="1524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  </a:t>
            </a:r>
            <a:r>
              <a:rPr dirty="0" sz="1000" spc="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become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la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ge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Definition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Figures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3,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approximation</a:t>
            </a:r>
            <a:r>
              <a:rPr dirty="0" sz="1000" spc="-7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becomes 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closer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closer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actual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volume, so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define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volume</a:t>
            </a:r>
            <a:r>
              <a:rPr dirty="0" sz="1000" spc="-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solid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value </a:t>
            </a:r>
            <a:r>
              <a:rPr dirty="0" sz="1000" spc="-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double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integral.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164465" marR="347980">
              <a:lnSpc>
                <a:spcPct val="100000"/>
              </a:lnSpc>
              <a:spcBef>
                <a:spcPts val="695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If </a:t>
            </a:r>
            <a:r>
              <a:rPr dirty="0" sz="1000" spc="-9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&gt;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 b="1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 b="1">
                <a:solidFill>
                  <a:srgbClr val="231F20"/>
                </a:solidFill>
                <a:latin typeface="Times New Roman"/>
                <a:cs typeface="Times New Roman"/>
              </a:rPr>
              <a:t>olume</a:t>
            </a:r>
            <a:r>
              <a:rPr dirty="0" sz="1000" spc="10" b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solid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lies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under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ace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z</a:t>
            </a:r>
            <a:r>
              <a:rPr dirty="0" sz="1000" spc="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5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 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above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rectangle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endParaRPr sz="1000">
              <a:latin typeface="Times New Roman"/>
              <a:cs typeface="Times New Roman"/>
            </a:endParaRPr>
          </a:p>
          <a:p>
            <a:pPr algn="ctr" marR="106045">
              <a:lnSpc>
                <a:spcPct val="100000"/>
              </a:lnSpc>
              <a:spcBef>
                <a:spcPts val="7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baseline="-7407" sz="2250" spc="-555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baseline="-7407" sz="2250" spc="-405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baseline="-7407" sz="2250" spc="-112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517775" y="3760215"/>
            <a:ext cx="4451350" cy="885190"/>
          </a:xfrm>
          <a:custGeom>
            <a:avLst/>
            <a:gdLst/>
            <a:ahLst/>
            <a:cxnLst/>
            <a:rect l="l" t="t" r="r" b="b"/>
            <a:pathLst>
              <a:path w="4451350" h="885189">
                <a:moveTo>
                  <a:pt x="25400" y="0"/>
                </a:moveTo>
                <a:lnTo>
                  <a:pt x="10715" y="396"/>
                </a:lnTo>
                <a:lnTo>
                  <a:pt x="3175" y="3175"/>
                </a:lnTo>
                <a:lnTo>
                  <a:pt x="396" y="10715"/>
                </a:lnTo>
                <a:lnTo>
                  <a:pt x="0" y="25400"/>
                </a:lnTo>
                <a:lnTo>
                  <a:pt x="0" y="859790"/>
                </a:lnTo>
                <a:lnTo>
                  <a:pt x="396" y="874474"/>
                </a:lnTo>
                <a:lnTo>
                  <a:pt x="3175" y="882015"/>
                </a:lnTo>
                <a:lnTo>
                  <a:pt x="10715" y="884793"/>
                </a:lnTo>
                <a:lnTo>
                  <a:pt x="25400" y="885190"/>
                </a:lnTo>
                <a:lnTo>
                  <a:pt x="4425950" y="885190"/>
                </a:lnTo>
                <a:lnTo>
                  <a:pt x="4440634" y="884793"/>
                </a:lnTo>
                <a:lnTo>
                  <a:pt x="4448175" y="882015"/>
                </a:lnTo>
                <a:lnTo>
                  <a:pt x="4450953" y="874474"/>
                </a:lnTo>
                <a:lnTo>
                  <a:pt x="4451350" y="859790"/>
                </a:lnTo>
                <a:lnTo>
                  <a:pt x="4451350" y="25400"/>
                </a:lnTo>
                <a:lnTo>
                  <a:pt x="4450953" y="10715"/>
                </a:lnTo>
                <a:lnTo>
                  <a:pt x="4448175" y="3175"/>
                </a:lnTo>
                <a:lnTo>
                  <a:pt x="4440634" y="396"/>
                </a:lnTo>
                <a:lnTo>
                  <a:pt x="4425950" y="0"/>
                </a:lnTo>
                <a:lnTo>
                  <a:pt x="25400" y="0"/>
                </a:lnTo>
                <a:close/>
              </a:path>
            </a:pathLst>
          </a:custGeom>
          <a:ln w="6350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514600" y="4864480"/>
            <a:ext cx="101600" cy="101600"/>
          </a:xfrm>
          <a:custGeom>
            <a:avLst/>
            <a:gdLst/>
            <a:ahLst/>
            <a:cxnLst/>
            <a:rect l="l" t="t" r="r" b="b"/>
            <a:pathLst>
              <a:path w="101600" h="101600">
                <a:moveTo>
                  <a:pt x="101600" y="0"/>
                </a:moveTo>
                <a:lnTo>
                  <a:pt x="0" y="0"/>
                </a:lnTo>
                <a:lnTo>
                  <a:pt x="0" y="101600"/>
                </a:lnTo>
                <a:lnTo>
                  <a:pt x="101600" y="101600"/>
                </a:lnTo>
                <a:lnTo>
                  <a:pt x="101600" y="0"/>
                </a:lnTo>
                <a:close/>
              </a:path>
            </a:pathLst>
          </a:custGeom>
          <a:solidFill>
            <a:srgbClr val="EE312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501900" y="4774565"/>
            <a:ext cx="4598670" cy="877569"/>
          </a:xfrm>
          <a:prstGeom prst="rect">
            <a:avLst/>
          </a:prstGeom>
        </p:spPr>
        <p:txBody>
          <a:bodyPr wrap="square" lIns="0" tIns="51435" rIns="0" bIns="0" rtlCol="0" vert="horz">
            <a:spAutoFit/>
          </a:bodyPr>
          <a:lstStyle/>
          <a:p>
            <a:pPr algn="just" marL="177800">
              <a:lnSpc>
                <a:spcPct val="100000"/>
              </a:lnSpc>
              <a:spcBef>
                <a:spcPts val="405"/>
              </a:spcBef>
            </a:pPr>
            <a:r>
              <a:rPr dirty="0" sz="1100" spc="-235" b="1">
                <a:solidFill>
                  <a:srgbClr val="231F20"/>
                </a:solidFill>
                <a:latin typeface="Tahoma"/>
                <a:cs typeface="Tahoma"/>
              </a:rPr>
              <a:t>I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t</a:t>
            </a:r>
            <a:r>
              <a:rPr dirty="0" sz="1100" spc="-10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1100" spc="-110" b="1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t</a:t>
            </a:r>
            <a:r>
              <a:rPr dirty="0" sz="1100" spc="-70" b="1">
                <a:solidFill>
                  <a:srgbClr val="231F20"/>
                </a:solidFill>
                <a:latin typeface="Tahoma"/>
                <a:cs typeface="Tahoma"/>
              </a:rPr>
              <a:t>ed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240" b="1">
                <a:solidFill>
                  <a:srgbClr val="231F20"/>
                </a:solidFill>
                <a:latin typeface="Tahoma"/>
                <a:cs typeface="Tahoma"/>
              </a:rPr>
              <a:t>I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n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t</a:t>
            </a:r>
            <a:r>
              <a:rPr dirty="0" sz="1100" spc="-75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1100" spc="-100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1100" spc="-90" b="1">
                <a:solidFill>
                  <a:srgbClr val="231F20"/>
                </a:solidFill>
                <a:latin typeface="Tahoma"/>
                <a:cs typeface="Tahoma"/>
              </a:rPr>
              <a:t>als</a:t>
            </a:r>
            <a:endParaRPr sz="1100">
              <a:latin typeface="Tahoma"/>
              <a:cs typeface="Tahoma"/>
            </a:endParaRPr>
          </a:p>
          <a:p>
            <a:pPr algn="just" marL="12700" marR="5080">
              <a:lnSpc>
                <a:spcPct val="100000"/>
              </a:lnSpc>
              <a:spcBef>
                <a:spcPts val="280"/>
              </a:spcBef>
            </a:pP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It’s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very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difficult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evaluate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 double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using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Definition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directly,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so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now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show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how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express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 double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 an iterated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integral,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which can then be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evaluated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by 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calculating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two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single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integrals.</a:t>
            </a:r>
            <a:endParaRPr sz="1000">
              <a:latin typeface="Times New Roman"/>
              <a:cs typeface="Times New Roman"/>
            </a:endParaRPr>
          </a:p>
          <a:p>
            <a:pPr algn="just" marL="165100">
              <a:lnSpc>
                <a:spcPct val="100000"/>
              </a:lnSpc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Suppose</a:t>
            </a:r>
            <a:r>
              <a:rPr dirty="0" sz="1000" spc="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3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39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2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 spc="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2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two</a:t>
            </a:r>
            <a:r>
              <a:rPr dirty="0" sz="1000" spc="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variables</a:t>
            </a:r>
            <a:r>
              <a:rPr dirty="0" sz="1000" spc="2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2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integrable</a:t>
            </a:r>
            <a:r>
              <a:rPr dirty="0" sz="1000" spc="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</a:t>
            </a:r>
            <a:r>
              <a:rPr dirty="0" sz="1000" spc="2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2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rectangle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26070" y="561378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19745" y="5709030"/>
            <a:ext cx="596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04338" y="5626480"/>
            <a:ext cx="350774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280">
                <a:solidFill>
                  <a:srgbClr val="231F20"/>
                </a:solidFill>
                <a:latin typeface="Georgia"/>
                <a:cs typeface="Georgia"/>
              </a:rPr>
              <a:t>3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1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10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80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use </a:t>
            </a:r>
            <a:r>
              <a:rPr dirty="0" sz="1000" spc="-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notation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8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8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mean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144879" y="5626480"/>
            <a:ext cx="95440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10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held</a:t>
            </a:r>
            <a:r>
              <a:rPr dirty="0" sz="1000" spc="10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fixed</a:t>
            </a:r>
            <a:r>
              <a:rPr dirty="0" sz="1000" spc="10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(and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01898" y="5778880"/>
            <a:ext cx="45974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treated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constant)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9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5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grated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respect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1000" spc="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3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This 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procedure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called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partial</a:t>
            </a:r>
            <a:r>
              <a:rPr dirty="0" sz="1000" spc="-3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integration</a:t>
            </a:r>
            <a:r>
              <a:rPr dirty="0" sz="1000" spc="-3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-2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 i="1">
                <a:solidFill>
                  <a:srgbClr val="231F20"/>
                </a:solidFill>
                <a:latin typeface="Times New Roman"/>
                <a:cs typeface="Times New Roman"/>
              </a:rPr>
              <a:t>respect</a:t>
            </a:r>
            <a:r>
              <a:rPr dirty="0" sz="1000" spc="-3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(Notice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its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similarity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partial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dif-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23438" y="607098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17114" y="6166230"/>
            <a:ext cx="596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01900" y="6083680"/>
            <a:ext cx="45980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ferentiation.)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8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8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3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number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depends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alue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 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so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defines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501898" y="6236080"/>
            <a:ext cx="7162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4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4139" y="6449440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56326" y="645198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733466" y="6617106"/>
            <a:ext cx="596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278095" y="6490080"/>
            <a:ext cx="105219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60705" algn="l"/>
              </a:tabLst>
            </a:pP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501898" y="6794881"/>
            <a:ext cx="291909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If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now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integrate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respect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dirty="0" sz="1000" spc="2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763381" y="6794881"/>
            <a:ext cx="8591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2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3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get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823943" y="7122541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96131" y="7125081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873271" y="7290206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66081" y="7163181"/>
            <a:ext cx="5511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601792" y="7125081"/>
            <a:ext cx="29337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	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578932" y="7290206"/>
            <a:ext cx="28956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	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529606" y="6919341"/>
            <a:ext cx="963294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62330" algn="l"/>
              </a:tabLst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901614" y="7163181"/>
            <a:ext cx="7493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  </a:t>
            </a:r>
            <a:r>
              <a:rPr dirty="0" sz="1000" spc="-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501898" y="7531481"/>
            <a:ext cx="45974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right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side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Equation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7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called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b="1">
                <a:solidFill>
                  <a:srgbClr val="231F20"/>
                </a:solidFill>
                <a:latin typeface="Times New Roman"/>
                <a:cs typeface="Times New Roman"/>
              </a:rPr>
              <a:t>iterated</a:t>
            </a:r>
            <a:r>
              <a:rPr dirty="0" sz="1000" spc="110" b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b="1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Usually</a:t>
            </a:r>
            <a:r>
              <a:rPr dirty="0" sz="1000" spc="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brackets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are omitted.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Thus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626001" y="7986141"/>
            <a:ext cx="23367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698187" y="7988681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    </a:t>
            </a:r>
            <a:r>
              <a:rPr dirty="0" sz="600" spc="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675327" y="8153806"/>
            <a:ext cx="20193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    </a:t>
            </a:r>
            <a:r>
              <a:rPr dirty="0" sz="600" spc="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910227" y="8026781"/>
            <a:ext cx="8051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799734" y="7988681"/>
            <a:ext cx="29337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	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776875" y="8153806"/>
            <a:ext cx="28956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	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727548" y="7782941"/>
            <a:ext cx="963294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62330" algn="l"/>
              </a:tabLst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099556" y="8026781"/>
            <a:ext cx="7493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  </a:t>
            </a:r>
            <a:r>
              <a:rPr dirty="0" sz="1000" spc="-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501898" y="8395081"/>
            <a:ext cx="4597400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7314" marR="5080" indent="-95250">
              <a:lnSpc>
                <a:spcPct val="100000"/>
              </a:lnSpc>
              <a:spcBef>
                <a:spcPts val="100"/>
              </a:spcBef>
              <a:tabLst>
                <a:tab pos="4337685" algn="l"/>
              </a:tabLst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means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first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grate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respect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from  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then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respect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	from 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endParaRPr sz="100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</a:pP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Similarly,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iterated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626407" y="8989441"/>
            <a:ext cx="23367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698594" y="8991981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d    </a:t>
            </a:r>
            <a:r>
              <a:rPr dirty="0" sz="600" spc="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675734" y="9157106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     </a:t>
            </a:r>
            <a:r>
              <a:rPr dirty="0" sz="600" spc="-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910634" y="9030081"/>
            <a:ext cx="8051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800141" y="8991981"/>
            <a:ext cx="29337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d	b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777281" y="9157106"/>
            <a:ext cx="29337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	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727954" y="8786241"/>
            <a:ext cx="963294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62330" algn="l"/>
              </a:tabLst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099963" y="9030081"/>
            <a:ext cx="7493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  </a:t>
            </a:r>
            <a:r>
              <a:rPr dirty="0" sz="1000" spc="-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695575" y="7158355"/>
            <a:ext cx="9588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85" b="1">
                <a:solidFill>
                  <a:srgbClr val="EE3124"/>
                </a:solidFill>
                <a:latin typeface="Tahoma"/>
                <a:cs typeface="Tahoma"/>
              </a:rPr>
              <a:t>3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671762" y="7185342"/>
            <a:ext cx="142875" cy="142875"/>
          </a:xfrm>
          <a:custGeom>
            <a:avLst/>
            <a:gdLst/>
            <a:ahLst/>
            <a:cxnLst/>
            <a:rect l="l" t="t" r="r" b="b"/>
            <a:pathLst>
              <a:path w="142875" h="142875">
                <a:moveTo>
                  <a:pt x="12700" y="0"/>
                </a:moveTo>
                <a:lnTo>
                  <a:pt x="0" y="0"/>
                </a:lnTo>
                <a:lnTo>
                  <a:pt x="0" y="12700"/>
                </a:lnTo>
                <a:lnTo>
                  <a:pt x="0" y="130175"/>
                </a:lnTo>
                <a:lnTo>
                  <a:pt x="0" y="142875"/>
                </a:lnTo>
                <a:lnTo>
                  <a:pt x="12700" y="142875"/>
                </a:lnTo>
                <a:lnTo>
                  <a:pt x="130175" y="142875"/>
                </a:lnTo>
                <a:lnTo>
                  <a:pt x="142875" y="142875"/>
                </a:lnTo>
                <a:lnTo>
                  <a:pt x="142875" y="130175"/>
                </a:lnTo>
                <a:lnTo>
                  <a:pt x="142875" y="12700"/>
                </a:lnTo>
                <a:lnTo>
                  <a:pt x="142875" y="0"/>
                </a:lnTo>
                <a:lnTo>
                  <a:pt x="130175" y="0"/>
                </a:lnTo>
                <a:lnTo>
                  <a:pt x="12700" y="0"/>
                </a:lnTo>
                <a:close/>
              </a:path>
            </a:pathLst>
          </a:custGeom>
          <a:ln w="9525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 txBox="1"/>
          <p:nvPr/>
        </p:nvSpPr>
        <p:spPr>
          <a:xfrm>
            <a:off x="2695575" y="8027034"/>
            <a:ext cx="9588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85" b="1">
                <a:solidFill>
                  <a:srgbClr val="EE3124"/>
                </a:solidFill>
                <a:latin typeface="Tahoma"/>
                <a:cs typeface="Tahoma"/>
              </a:rPr>
              <a:t>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671762" y="8054021"/>
            <a:ext cx="142875" cy="142875"/>
          </a:xfrm>
          <a:custGeom>
            <a:avLst/>
            <a:gdLst/>
            <a:ahLst/>
            <a:cxnLst/>
            <a:rect l="l" t="t" r="r" b="b"/>
            <a:pathLst>
              <a:path w="142875" h="142875">
                <a:moveTo>
                  <a:pt x="12700" y="0"/>
                </a:moveTo>
                <a:lnTo>
                  <a:pt x="0" y="0"/>
                </a:lnTo>
                <a:lnTo>
                  <a:pt x="0" y="12700"/>
                </a:lnTo>
                <a:lnTo>
                  <a:pt x="0" y="130175"/>
                </a:lnTo>
                <a:lnTo>
                  <a:pt x="0" y="142875"/>
                </a:lnTo>
                <a:lnTo>
                  <a:pt x="12700" y="142875"/>
                </a:lnTo>
                <a:lnTo>
                  <a:pt x="130175" y="142875"/>
                </a:lnTo>
                <a:lnTo>
                  <a:pt x="142875" y="142875"/>
                </a:lnTo>
                <a:lnTo>
                  <a:pt x="142875" y="130175"/>
                </a:lnTo>
                <a:lnTo>
                  <a:pt x="142875" y="12700"/>
                </a:lnTo>
                <a:lnTo>
                  <a:pt x="142875" y="0"/>
                </a:lnTo>
                <a:lnTo>
                  <a:pt x="130175" y="0"/>
                </a:lnTo>
                <a:lnTo>
                  <a:pt x="12700" y="0"/>
                </a:lnTo>
                <a:close/>
              </a:path>
            </a:pathLst>
          </a:custGeom>
          <a:ln w="9525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2695575" y="9025255"/>
            <a:ext cx="9588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85" b="1">
                <a:solidFill>
                  <a:srgbClr val="EE3124"/>
                </a:solidFill>
                <a:latin typeface="Tahoma"/>
                <a:cs typeface="Tahoma"/>
              </a:rPr>
              <a:t>5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2671762" y="9052242"/>
            <a:ext cx="142875" cy="142875"/>
          </a:xfrm>
          <a:custGeom>
            <a:avLst/>
            <a:gdLst/>
            <a:ahLst/>
            <a:cxnLst/>
            <a:rect l="l" t="t" r="r" b="b"/>
            <a:pathLst>
              <a:path w="142875" h="142875">
                <a:moveTo>
                  <a:pt x="12700" y="0"/>
                </a:moveTo>
                <a:lnTo>
                  <a:pt x="0" y="0"/>
                </a:lnTo>
                <a:lnTo>
                  <a:pt x="0" y="12700"/>
                </a:lnTo>
                <a:lnTo>
                  <a:pt x="0" y="130175"/>
                </a:lnTo>
                <a:lnTo>
                  <a:pt x="0" y="142875"/>
                </a:lnTo>
                <a:lnTo>
                  <a:pt x="12700" y="142875"/>
                </a:lnTo>
                <a:lnTo>
                  <a:pt x="130175" y="142875"/>
                </a:lnTo>
                <a:lnTo>
                  <a:pt x="142875" y="142875"/>
                </a:lnTo>
                <a:lnTo>
                  <a:pt x="142875" y="130175"/>
                </a:lnTo>
                <a:lnTo>
                  <a:pt x="142875" y="12700"/>
                </a:lnTo>
                <a:lnTo>
                  <a:pt x="142875" y="0"/>
                </a:lnTo>
                <a:lnTo>
                  <a:pt x="130175" y="0"/>
                </a:lnTo>
                <a:lnTo>
                  <a:pt x="12700" y="0"/>
                </a:lnTo>
                <a:close/>
              </a:path>
            </a:pathLst>
          </a:custGeom>
          <a:ln w="9525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55" name="object 55"/>
          <p:cNvGrpSpPr/>
          <p:nvPr/>
        </p:nvGrpSpPr>
        <p:grpSpPr>
          <a:xfrm>
            <a:off x="2079320" y="972700"/>
            <a:ext cx="1522095" cy="1771014"/>
            <a:chOff x="2079320" y="972700"/>
            <a:chExt cx="1522095" cy="1771014"/>
          </a:xfrm>
        </p:grpSpPr>
        <p:sp>
          <p:nvSpPr>
            <p:cNvPr id="56" name="object 56"/>
            <p:cNvSpPr/>
            <p:nvPr/>
          </p:nvSpPr>
          <p:spPr>
            <a:xfrm>
              <a:off x="3095142" y="1586108"/>
              <a:ext cx="0" cy="1154430"/>
            </a:xfrm>
            <a:custGeom>
              <a:avLst/>
              <a:gdLst/>
              <a:ahLst/>
              <a:cxnLst/>
              <a:rect l="l" t="t" r="r" b="b"/>
              <a:pathLst>
                <a:path w="0" h="1154430">
                  <a:moveTo>
                    <a:pt x="0" y="0"/>
                  </a:moveTo>
                  <a:lnTo>
                    <a:pt x="0" y="1154430"/>
                  </a:lnTo>
                </a:path>
              </a:pathLst>
            </a:custGeom>
            <a:ln w="6350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57" name="object 5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82838" y="975893"/>
              <a:ext cx="1514792" cy="790742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2663380" y="2415019"/>
              <a:ext cx="228600" cy="96520"/>
            </a:xfrm>
            <a:custGeom>
              <a:avLst/>
              <a:gdLst/>
              <a:ahLst/>
              <a:cxnLst/>
              <a:rect l="l" t="t" r="r" b="b"/>
              <a:pathLst>
                <a:path w="228600" h="96519">
                  <a:moveTo>
                    <a:pt x="102603" y="0"/>
                  </a:moveTo>
                  <a:lnTo>
                    <a:pt x="0" y="79019"/>
                  </a:lnTo>
                  <a:lnTo>
                    <a:pt x="127609" y="96443"/>
                  </a:lnTo>
                  <a:lnTo>
                    <a:pt x="228333" y="18580"/>
                  </a:lnTo>
                  <a:lnTo>
                    <a:pt x="102603" y="0"/>
                  </a:lnTo>
                  <a:close/>
                </a:path>
              </a:pathLst>
            </a:custGeom>
            <a:solidFill>
              <a:srgbClr val="FDCB9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2209634" y="2224189"/>
              <a:ext cx="1261745" cy="498475"/>
            </a:xfrm>
            <a:custGeom>
              <a:avLst/>
              <a:gdLst/>
              <a:ahLst/>
              <a:cxnLst/>
              <a:rect l="l" t="t" r="r" b="b"/>
              <a:pathLst>
                <a:path w="1261745" h="498475">
                  <a:moveTo>
                    <a:pt x="502475" y="0"/>
                  </a:moveTo>
                  <a:lnTo>
                    <a:pt x="0" y="389343"/>
                  </a:lnTo>
                </a:path>
                <a:path w="1261745" h="498475">
                  <a:moveTo>
                    <a:pt x="628967" y="18122"/>
                  </a:moveTo>
                  <a:lnTo>
                    <a:pt x="126491" y="407492"/>
                  </a:lnTo>
                </a:path>
                <a:path w="1261745" h="498475">
                  <a:moveTo>
                    <a:pt x="755472" y="36271"/>
                  </a:moveTo>
                  <a:lnTo>
                    <a:pt x="252983" y="425627"/>
                  </a:lnTo>
                </a:path>
                <a:path w="1261745" h="498475">
                  <a:moveTo>
                    <a:pt x="881976" y="54419"/>
                  </a:moveTo>
                  <a:lnTo>
                    <a:pt x="379501" y="443776"/>
                  </a:lnTo>
                </a:path>
                <a:path w="1261745" h="498475">
                  <a:moveTo>
                    <a:pt x="1008468" y="72555"/>
                  </a:moveTo>
                  <a:lnTo>
                    <a:pt x="505993" y="461911"/>
                  </a:lnTo>
                </a:path>
                <a:path w="1261745" h="498475">
                  <a:moveTo>
                    <a:pt x="1134973" y="90690"/>
                  </a:moveTo>
                  <a:lnTo>
                    <a:pt x="632485" y="480047"/>
                  </a:lnTo>
                </a:path>
                <a:path w="1261745" h="498475">
                  <a:moveTo>
                    <a:pt x="1261491" y="108839"/>
                  </a:moveTo>
                  <a:lnTo>
                    <a:pt x="759002" y="498195"/>
                  </a:lnTo>
                </a:path>
              </a:pathLst>
            </a:custGeom>
            <a:ln w="7620">
              <a:solidFill>
                <a:srgbClr val="F7941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3095142" y="2351176"/>
              <a:ext cx="502920" cy="389890"/>
            </a:xfrm>
            <a:custGeom>
              <a:avLst/>
              <a:gdLst/>
              <a:ahLst/>
              <a:cxnLst/>
              <a:rect l="l" t="t" r="r" b="b"/>
              <a:pathLst>
                <a:path w="502920" h="389889">
                  <a:moveTo>
                    <a:pt x="502488" y="0"/>
                  </a:moveTo>
                  <a:lnTo>
                    <a:pt x="0" y="389356"/>
                  </a:lnTo>
                </a:path>
              </a:pathLst>
            </a:custGeom>
            <a:ln w="6350">
              <a:solidFill>
                <a:srgbClr val="F7941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2083130" y="2206040"/>
              <a:ext cx="502920" cy="389890"/>
            </a:xfrm>
            <a:custGeom>
              <a:avLst/>
              <a:gdLst/>
              <a:ahLst/>
              <a:cxnLst/>
              <a:rect l="l" t="t" r="r" b="b"/>
              <a:pathLst>
                <a:path w="502919" h="389889">
                  <a:moveTo>
                    <a:pt x="502488" y="0"/>
                  </a:moveTo>
                  <a:lnTo>
                    <a:pt x="0" y="389356"/>
                  </a:lnTo>
                </a:path>
              </a:pathLst>
            </a:custGeom>
            <a:ln w="7620">
              <a:solidFill>
                <a:srgbClr val="F7941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2585618" y="2206040"/>
              <a:ext cx="1012190" cy="145415"/>
            </a:xfrm>
            <a:custGeom>
              <a:avLst/>
              <a:gdLst/>
              <a:ahLst/>
              <a:cxnLst/>
              <a:rect l="l" t="t" r="r" b="b"/>
              <a:pathLst>
                <a:path w="1012189" h="145414">
                  <a:moveTo>
                    <a:pt x="0" y="0"/>
                  </a:moveTo>
                  <a:lnTo>
                    <a:pt x="1012012" y="145135"/>
                  </a:lnTo>
                </a:path>
              </a:pathLst>
            </a:custGeom>
            <a:ln w="6350">
              <a:solidFill>
                <a:srgbClr val="F7941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2183632" y="2283917"/>
              <a:ext cx="1313815" cy="379095"/>
            </a:xfrm>
            <a:custGeom>
              <a:avLst/>
              <a:gdLst/>
              <a:ahLst/>
              <a:cxnLst/>
              <a:rect l="l" t="t" r="r" b="b"/>
              <a:pathLst>
                <a:path w="1313814" h="379094">
                  <a:moveTo>
                    <a:pt x="0" y="233603"/>
                  </a:moveTo>
                  <a:lnTo>
                    <a:pt x="1011999" y="378739"/>
                  </a:lnTo>
                </a:path>
                <a:path w="1313814" h="379094">
                  <a:moveTo>
                    <a:pt x="100495" y="155727"/>
                  </a:moveTo>
                  <a:lnTo>
                    <a:pt x="1112494" y="300863"/>
                  </a:lnTo>
                </a:path>
                <a:path w="1313814" h="379094">
                  <a:moveTo>
                    <a:pt x="200990" y="77876"/>
                  </a:moveTo>
                  <a:lnTo>
                    <a:pt x="1212989" y="222986"/>
                  </a:lnTo>
                </a:path>
                <a:path w="1313814" h="379094">
                  <a:moveTo>
                    <a:pt x="301485" y="0"/>
                  </a:moveTo>
                  <a:lnTo>
                    <a:pt x="1313484" y="145122"/>
                  </a:lnTo>
                </a:path>
              </a:pathLst>
            </a:custGeom>
            <a:ln w="7620">
              <a:solidFill>
                <a:srgbClr val="F7941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2086546" y="2595867"/>
              <a:ext cx="1009015" cy="144780"/>
            </a:xfrm>
            <a:custGeom>
              <a:avLst/>
              <a:gdLst/>
              <a:ahLst/>
              <a:cxnLst/>
              <a:rect l="l" t="t" r="r" b="b"/>
              <a:pathLst>
                <a:path w="1009014" h="144780">
                  <a:moveTo>
                    <a:pt x="1008595" y="144665"/>
                  </a:moveTo>
                  <a:lnTo>
                    <a:pt x="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2086547" y="2595867"/>
              <a:ext cx="1009015" cy="144780"/>
            </a:xfrm>
            <a:custGeom>
              <a:avLst/>
              <a:gdLst/>
              <a:ahLst/>
              <a:cxnLst/>
              <a:rect l="l" t="t" r="r" b="b"/>
              <a:pathLst>
                <a:path w="1009014" h="144780">
                  <a:moveTo>
                    <a:pt x="0" y="0"/>
                  </a:moveTo>
                  <a:lnTo>
                    <a:pt x="1008595" y="144665"/>
                  </a:lnTo>
                </a:path>
              </a:pathLst>
            </a:custGeom>
            <a:ln w="6350">
              <a:solidFill>
                <a:srgbClr val="F7941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2082838" y="975240"/>
              <a:ext cx="1515110" cy="791210"/>
            </a:xfrm>
            <a:custGeom>
              <a:avLst/>
              <a:gdLst/>
              <a:ahLst/>
              <a:cxnLst/>
              <a:rect l="l" t="t" r="r" b="b"/>
              <a:pathLst>
                <a:path w="1515110" h="791210">
                  <a:moveTo>
                    <a:pt x="502780" y="332409"/>
                  </a:moveTo>
                  <a:lnTo>
                    <a:pt x="484271" y="400249"/>
                  </a:lnTo>
                  <a:lnTo>
                    <a:pt x="465109" y="437049"/>
                  </a:lnTo>
                  <a:lnTo>
                    <a:pt x="440298" y="474928"/>
                  </a:lnTo>
                  <a:lnTo>
                    <a:pt x="410558" y="513251"/>
                  </a:lnTo>
                  <a:lnTo>
                    <a:pt x="376605" y="551387"/>
                  </a:lnTo>
                  <a:lnTo>
                    <a:pt x="339159" y="588703"/>
                  </a:lnTo>
                  <a:lnTo>
                    <a:pt x="298938" y="624567"/>
                  </a:lnTo>
                  <a:lnTo>
                    <a:pt x="256659" y="658346"/>
                  </a:lnTo>
                  <a:lnTo>
                    <a:pt x="213041" y="689408"/>
                  </a:lnTo>
                  <a:lnTo>
                    <a:pt x="168802" y="717120"/>
                  </a:lnTo>
                  <a:lnTo>
                    <a:pt x="124660" y="740851"/>
                  </a:lnTo>
                  <a:lnTo>
                    <a:pt x="81334" y="759966"/>
                  </a:lnTo>
                  <a:lnTo>
                    <a:pt x="39541" y="773835"/>
                  </a:lnTo>
                  <a:lnTo>
                    <a:pt x="0" y="781824"/>
                  </a:lnTo>
                  <a:lnTo>
                    <a:pt x="37597" y="786494"/>
                  </a:lnTo>
                  <a:lnTo>
                    <a:pt x="79380" y="789445"/>
                  </a:lnTo>
                  <a:lnTo>
                    <a:pt x="124857" y="790744"/>
                  </a:lnTo>
                  <a:lnTo>
                    <a:pt x="173537" y="790459"/>
                  </a:lnTo>
                  <a:lnTo>
                    <a:pt x="224927" y="788658"/>
                  </a:lnTo>
                  <a:lnTo>
                    <a:pt x="278537" y="785408"/>
                  </a:lnTo>
                  <a:lnTo>
                    <a:pt x="333874" y="780776"/>
                  </a:lnTo>
                  <a:lnTo>
                    <a:pt x="390446" y="774830"/>
                  </a:lnTo>
                  <a:lnTo>
                    <a:pt x="447762" y="767637"/>
                  </a:lnTo>
                  <a:lnTo>
                    <a:pt x="505330" y="759266"/>
                  </a:lnTo>
                  <a:lnTo>
                    <a:pt x="562659" y="749783"/>
                  </a:lnTo>
                  <a:lnTo>
                    <a:pt x="619256" y="739255"/>
                  </a:lnTo>
                  <a:lnTo>
                    <a:pt x="674630" y="727751"/>
                  </a:lnTo>
                  <a:lnTo>
                    <a:pt x="728290" y="715338"/>
                  </a:lnTo>
                  <a:lnTo>
                    <a:pt x="779743" y="702084"/>
                  </a:lnTo>
                  <a:lnTo>
                    <a:pt x="828498" y="688055"/>
                  </a:lnTo>
                  <a:lnTo>
                    <a:pt x="874063" y="673319"/>
                  </a:lnTo>
                  <a:lnTo>
                    <a:pt x="915946" y="657944"/>
                  </a:lnTo>
                  <a:lnTo>
                    <a:pt x="953656" y="641998"/>
                  </a:lnTo>
                  <a:lnTo>
                    <a:pt x="1014590" y="608660"/>
                  </a:lnTo>
                  <a:lnTo>
                    <a:pt x="1041007" y="589383"/>
                  </a:lnTo>
                  <a:lnTo>
                    <a:pt x="1070923" y="568255"/>
                  </a:lnTo>
                  <a:lnTo>
                    <a:pt x="1103712" y="545235"/>
                  </a:lnTo>
                  <a:lnTo>
                    <a:pt x="1138751" y="520278"/>
                  </a:lnTo>
                  <a:lnTo>
                    <a:pt x="1175414" y="493342"/>
                  </a:lnTo>
                  <a:lnTo>
                    <a:pt x="1213078" y="464383"/>
                  </a:lnTo>
                  <a:lnTo>
                    <a:pt x="1251118" y="433359"/>
                  </a:lnTo>
                  <a:lnTo>
                    <a:pt x="1288908" y="400225"/>
                  </a:lnTo>
                  <a:lnTo>
                    <a:pt x="1325826" y="364939"/>
                  </a:lnTo>
                  <a:lnTo>
                    <a:pt x="1361246" y="327458"/>
                  </a:lnTo>
                  <a:lnTo>
                    <a:pt x="1394543" y="287739"/>
                  </a:lnTo>
                  <a:lnTo>
                    <a:pt x="1425094" y="245738"/>
                  </a:lnTo>
                  <a:lnTo>
                    <a:pt x="1452274" y="201412"/>
                  </a:lnTo>
                  <a:lnTo>
                    <a:pt x="1475458" y="154719"/>
                  </a:lnTo>
                  <a:lnTo>
                    <a:pt x="1494022" y="105614"/>
                  </a:lnTo>
                  <a:lnTo>
                    <a:pt x="1507342" y="54055"/>
                  </a:lnTo>
                  <a:lnTo>
                    <a:pt x="1514792" y="0"/>
                  </a:lnTo>
                  <a:lnTo>
                    <a:pt x="1483674" y="24371"/>
                  </a:lnTo>
                  <a:lnTo>
                    <a:pt x="1449370" y="48082"/>
                  </a:lnTo>
                  <a:lnTo>
                    <a:pt x="1412145" y="71099"/>
                  </a:lnTo>
                  <a:lnTo>
                    <a:pt x="1372263" y="93389"/>
                  </a:lnTo>
                  <a:lnTo>
                    <a:pt x="1329991" y="114919"/>
                  </a:lnTo>
                  <a:lnTo>
                    <a:pt x="1285593" y="135656"/>
                  </a:lnTo>
                  <a:lnTo>
                    <a:pt x="1239336" y="155566"/>
                  </a:lnTo>
                  <a:lnTo>
                    <a:pt x="1191485" y="174616"/>
                  </a:lnTo>
                  <a:lnTo>
                    <a:pt x="1142305" y="192773"/>
                  </a:lnTo>
                  <a:lnTo>
                    <a:pt x="1092061" y="210003"/>
                  </a:lnTo>
                  <a:lnTo>
                    <a:pt x="1041019" y="226274"/>
                  </a:lnTo>
                  <a:lnTo>
                    <a:pt x="989444" y="241552"/>
                  </a:lnTo>
                  <a:lnTo>
                    <a:pt x="937601" y="255804"/>
                  </a:lnTo>
                  <a:lnTo>
                    <a:pt x="885757" y="268996"/>
                  </a:lnTo>
                  <a:lnTo>
                    <a:pt x="834176" y="281096"/>
                  </a:lnTo>
                  <a:lnTo>
                    <a:pt x="783124" y="292070"/>
                  </a:lnTo>
                  <a:lnTo>
                    <a:pt x="732867" y="301885"/>
                  </a:lnTo>
                  <a:lnTo>
                    <a:pt x="683668" y="310507"/>
                  </a:lnTo>
                  <a:lnTo>
                    <a:pt x="635795" y="317904"/>
                  </a:lnTo>
                  <a:lnTo>
                    <a:pt x="589512" y="324042"/>
                  </a:lnTo>
                  <a:lnTo>
                    <a:pt x="545086" y="328888"/>
                  </a:lnTo>
                  <a:lnTo>
                    <a:pt x="502780" y="332409"/>
                  </a:lnTo>
                  <a:close/>
                </a:path>
              </a:pathLst>
            </a:custGeom>
            <a:ln w="508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67" name="object 6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60205" y="1431451"/>
              <a:ext cx="234683" cy="153075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2663380" y="1535353"/>
              <a:ext cx="0" cy="958850"/>
            </a:xfrm>
            <a:custGeom>
              <a:avLst/>
              <a:gdLst/>
              <a:ahLst/>
              <a:cxnLst/>
              <a:rect l="l" t="t" r="r" b="b"/>
              <a:pathLst>
                <a:path w="0" h="958850">
                  <a:moveTo>
                    <a:pt x="0" y="958684"/>
                  </a:moveTo>
                  <a:lnTo>
                    <a:pt x="0" y="198069"/>
                  </a:lnTo>
                </a:path>
                <a:path w="0" h="958850">
                  <a:moveTo>
                    <a:pt x="0" y="17953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79C1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2765983" y="1434631"/>
              <a:ext cx="125730" cy="999490"/>
            </a:xfrm>
            <a:custGeom>
              <a:avLst/>
              <a:gdLst/>
              <a:ahLst/>
              <a:cxnLst/>
              <a:rect l="l" t="t" r="r" b="b"/>
              <a:pathLst>
                <a:path w="125730" h="999489">
                  <a:moveTo>
                    <a:pt x="0" y="980389"/>
                  </a:moveTo>
                  <a:lnTo>
                    <a:pt x="0" y="274777"/>
                  </a:lnTo>
                </a:path>
                <a:path w="125730" h="999489">
                  <a:moveTo>
                    <a:pt x="0" y="264490"/>
                  </a:moveTo>
                  <a:lnTo>
                    <a:pt x="0" y="21704"/>
                  </a:lnTo>
                </a:path>
                <a:path w="125730" h="999489">
                  <a:moveTo>
                    <a:pt x="125730" y="998969"/>
                  </a:moveTo>
                  <a:lnTo>
                    <a:pt x="125730" y="243903"/>
                  </a:lnTo>
                </a:path>
                <a:path w="125730" h="999489">
                  <a:moveTo>
                    <a:pt x="125730" y="234619"/>
                  </a:moveTo>
                  <a:lnTo>
                    <a:pt x="125730" y="0"/>
                  </a:lnTo>
                </a:path>
              </a:pathLst>
            </a:custGeom>
            <a:ln w="6350">
              <a:solidFill>
                <a:srgbClr val="0079C1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0" name="object 70"/>
          <p:cNvSpPr txBox="1"/>
          <p:nvPr/>
        </p:nvSpPr>
        <p:spPr>
          <a:xfrm>
            <a:off x="1955163" y="1828748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i="1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800">
              <a:latin typeface="Times New Roman"/>
              <a:cs typeface="Times New Roman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2582443" y="1453156"/>
            <a:ext cx="313055" cy="1061085"/>
            <a:chOff x="2582443" y="1453156"/>
            <a:chExt cx="313055" cy="1061085"/>
          </a:xfrm>
        </p:grpSpPr>
        <p:sp>
          <p:nvSpPr>
            <p:cNvPr id="72" name="object 72"/>
            <p:cNvSpPr/>
            <p:nvPr/>
          </p:nvSpPr>
          <p:spPr>
            <a:xfrm>
              <a:off x="2663380" y="1456331"/>
              <a:ext cx="228600" cy="96520"/>
            </a:xfrm>
            <a:custGeom>
              <a:avLst/>
              <a:gdLst/>
              <a:ahLst/>
              <a:cxnLst/>
              <a:rect l="l" t="t" r="r" b="b"/>
              <a:pathLst>
                <a:path w="228600" h="96519">
                  <a:moveTo>
                    <a:pt x="102603" y="0"/>
                  </a:moveTo>
                  <a:lnTo>
                    <a:pt x="0" y="79019"/>
                  </a:lnTo>
                  <a:lnTo>
                    <a:pt x="127609" y="96443"/>
                  </a:lnTo>
                  <a:lnTo>
                    <a:pt x="228333" y="18580"/>
                  </a:lnTo>
                  <a:lnTo>
                    <a:pt x="102603" y="0"/>
                  </a:lnTo>
                  <a:close/>
                </a:path>
              </a:pathLst>
            </a:custGeom>
            <a:solidFill>
              <a:srgbClr val="FEDBB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2663380" y="1456331"/>
              <a:ext cx="228600" cy="96520"/>
            </a:xfrm>
            <a:custGeom>
              <a:avLst/>
              <a:gdLst/>
              <a:ahLst/>
              <a:cxnLst/>
              <a:rect l="l" t="t" r="r" b="b"/>
              <a:pathLst>
                <a:path w="228600" h="96519">
                  <a:moveTo>
                    <a:pt x="0" y="79019"/>
                  </a:moveTo>
                  <a:lnTo>
                    <a:pt x="127609" y="96443"/>
                  </a:lnTo>
                  <a:lnTo>
                    <a:pt x="228333" y="18580"/>
                  </a:lnTo>
                  <a:lnTo>
                    <a:pt x="102603" y="0"/>
                  </a:lnTo>
                  <a:lnTo>
                    <a:pt x="0" y="79019"/>
                  </a:lnTo>
                  <a:close/>
                </a:path>
              </a:pathLst>
            </a:custGeom>
            <a:ln w="63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2790151" y="1551059"/>
              <a:ext cx="0" cy="960119"/>
            </a:xfrm>
            <a:custGeom>
              <a:avLst/>
              <a:gdLst/>
              <a:ahLst/>
              <a:cxnLst/>
              <a:rect l="l" t="t" r="r" b="b"/>
              <a:pathLst>
                <a:path w="0" h="960119">
                  <a:moveTo>
                    <a:pt x="0" y="0"/>
                  </a:moveTo>
                  <a:lnTo>
                    <a:pt x="0" y="959738"/>
                  </a:lnTo>
                </a:path>
              </a:pathLst>
            </a:custGeom>
            <a:ln w="6350">
              <a:solidFill>
                <a:srgbClr val="EC008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2776258" y="153935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5519" y="0"/>
                  </a:moveTo>
                  <a:lnTo>
                    <a:pt x="4470" y="0"/>
                  </a:lnTo>
                  <a:lnTo>
                    <a:pt x="0" y="4483"/>
                  </a:lnTo>
                  <a:lnTo>
                    <a:pt x="0" y="10007"/>
                  </a:lnTo>
                  <a:lnTo>
                    <a:pt x="0" y="15532"/>
                  </a:lnTo>
                  <a:lnTo>
                    <a:pt x="4470" y="20002"/>
                  </a:lnTo>
                  <a:lnTo>
                    <a:pt x="15519" y="20002"/>
                  </a:lnTo>
                  <a:lnTo>
                    <a:pt x="20002" y="15532"/>
                  </a:lnTo>
                  <a:lnTo>
                    <a:pt x="20002" y="4483"/>
                  </a:lnTo>
                  <a:lnTo>
                    <a:pt x="1551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2776258" y="1539359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0" y="10007"/>
                  </a:moveTo>
                  <a:lnTo>
                    <a:pt x="0" y="4483"/>
                  </a:lnTo>
                  <a:lnTo>
                    <a:pt x="4470" y="0"/>
                  </a:lnTo>
                  <a:lnTo>
                    <a:pt x="9994" y="0"/>
                  </a:lnTo>
                  <a:lnTo>
                    <a:pt x="15519" y="0"/>
                  </a:lnTo>
                  <a:lnTo>
                    <a:pt x="20002" y="4483"/>
                  </a:lnTo>
                  <a:lnTo>
                    <a:pt x="20002" y="10007"/>
                  </a:lnTo>
                  <a:lnTo>
                    <a:pt x="20002" y="15532"/>
                  </a:lnTo>
                  <a:lnTo>
                    <a:pt x="15519" y="20002"/>
                  </a:lnTo>
                  <a:lnTo>
                    <a:pt x="9994" y="20002"/>
                  </a:lnTo>
                  <a:lnTo>
                    <a:pt x="4470" y="20002"/>
                  </a:lnTo>
                  <a:lnTo>
                    <a:pt x="0" y="15532"/>
                  </a:lnTo>
                  <a:lnTo>
                    <a:pt x="0" y="10007"/>
                  </a:lnTo>
                  <a:close/>
                </a:path>
              </a:pathLst>
            </a:custGeom>
            <a:ln w="63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2585618" y="2050008"/>
              <a:ext cx="201295" cy="156210"/>
            </a:xfrm>
            <a:custGeom>
              <a:avLst/>
              <a:gdLst/>
              <a:ahLst/>
              <a:cxnLst/>
              <a:rect l="l" t="t" r="r" b="b"/>
              <a:pathLst>
                <a:path w="201294" h="156210">
                  <a:moveTo>
                    <a:pt x="200685" y="0"/>
                  </a:moveTo>
                  <a:lnTo>
                    <a:pt x="0" y="156032"/>
                  </a:lnTo>
                </a:path>
              </a:pathLst>
            </a:custGeom>
            <a:ln w="6350">
              <a:solidFill>
                <a:srgbClr val="231F2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8" name="object 78"/>
          <p:cNvSpPr txBox="1"/>
          <p:nvPr/>
        </p:nvSpPr>
        <p:spPr>
          <a:xfrm>
            <a:off x="1944944" y="731004"/>
            <a:ext cx="6540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 i="1">
                <a:solidFill>
                  <a:srgbClr val="231F20"/>
                </a:solidFill>
                <a:latin typeface="Times New Roman"/>
                <a:cs typeface="Times New Roman"/>
              </a:rPr>
              <a:t>z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899928" y="2190153"/>
            <a:ext cx="7239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1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800">
              <a:latin typeface="Times New Roman"/>
              <a:cs typeface="Times New Roman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1200449" y="796025"/>
            <a:ext cx="2766695" cy="1803400"/>
            <a:chOff x="1200449" y="796025"/>
            <a:chExt cx="2766695" cy="1803400"/>
          </a:xfrm>
        </p:grpSpPr>
        <p:sp>
          <p:nvSpPr>
            <p:cNvPr id="81" name="object 81"/>
            <p:cNvSpPr/>
            <p:nvPr/>
          </p:nvSpPr>
          <p:spPr>
            <a:xfrm>
              <a:off x="2036169" y="1945366"/>
              <a:ext cx="1891030" cy="264795"/>
            </a:xfrm>
            <a:custGeom>
              <a:avLst/>
              <a:gdLst/>
              <a:ahLst/>
              <a:cxnLst/>
              <a:rect l="l" t="t" r="r" b="b"/>
              <a:pathLst>
                <a:path w="1891029" h="264794">
                  <a:moveTo>
                    <a:pt x="0" y="0"/>
                  </a:moveTo>
                  <a:lnTo>
                    <a:pt x="1890661" y="264414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3910583" y="2187778"/>
              <a:ext cx="56515" cy="40640"/>
            </a:xfrm>
            <a:custGeom>
              <a:avLst/>
              <a:gdLst/>
              <a:ahLst/>
              <a:cxnLst/>
              <a:rect l="l" t="t" r="r" b="b"/>
              <a:pathLst>
                <a:path w="56514" h="40639">
                  <a:moveTo>
                    <a:pt x="5651" y="0"/>
                  </a:moveTo>
                  <a:lnTo>
                    <a:pt x="16243" y="22009"/>
                  </a:lnTo>
                  <a:lnTo>
                    <a:pt x="0" y="40246"/>
                  </a:lnTo>
                  <a:lnTo>
                    <a:pt x="56489" y="27673"/>
                  </a:lnTo>
                  <a:lnTo>
                    <a:pt x="5651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2036169" y="836669"/>
              <a:ext cx="0" cy="1108710"/>
            </a:xfrm>
            <a:custGeom>
              <a:avLst/>
              <a:gdLst/>
              <a:ahLst/>
              <a:cxnLst/>
              <a:rect l="l" t="t" r="r" b="b"/>
              <a:pathLst>
                <a:path w="0" h="1108710">
                  <a:moveTo>
                    <a:pt x="0" y="1108697"/>
                  </a:moveTo>
                  <a:lnTo>
                    <a:pt x="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2015849" y="796025"/>
              <a:ext cx="40640" cy="54610"/>
            </a:xfrm>
            <a:custGeom>
              <a:avLst/>
              <a:gdLst/>
              <a:ahLst/>
              <a:cxnLst/>
              <a:rect l="l" t="t" r="r" b="b"/>
              <a:pathLst>
                <a:path w="40639" h="54609">
                  <a:moveTo>
                    <a:pt x="20319" y="0"/>
                  </a:moveTo>
                  <a:lnTo>
                    <a:pt x="0" y="54190"/>
                  </a:lnTo>
                  <a:lnTo>
                    <a:pt x="20319" y="40640"/>
                  </a:lnTo>
                  <a:lnTo>
                    <a:pt x="40639" y="54190"/>
                  </a:lnTo>
                  <a:lnTo>
                    <a:pt x="2031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1232475" y="1945087"/>
              <a:ext cx="804545" cy="623570"/>
            </a:xfrm>
            <a:custGeom>
              <a:avLst/>
              <a:gdLst/>
              <a:ahLst/>
              <a:cxnLst/>
              <a:rect l="l" t="t" r="r" b="b"/>
              <a:pathLst>
                <a:path w="804544" h="623569">
                  <a:moveTo>
                    <a:pt x="803973" y="0"/>
                  </a:moveTo>
                  <a:lnTo>
                    <a:pt x="0" y="622973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1200449" y="2543708"/>
              <a:ext cx="55244" cy="49530"/>
            </a:xfrm>
            <a:custGeom>
              <a:avLst/>
              <a:gdLst/>
              <a:ahLst/>
              <a:cxnLst/>
              <a:rect l="l" t="t" r="r" b="b"/>
              <a:pathLst>
                <a:path w="55244" h="49530">
                  <a:moveTo>
                    <a:pt x="30187" y="0"/>
                  </a:moveTo>
                  <a:lnTo>
                    <a:pt x="0" y="49364"/>
                  </a:lnTo>
                  <a:lnTo>
                    <a:pt x="55219" y="32016"/>
                  </a:lnTo>
                  <a:lnTo>
                    <a:pt x="32029" y="24358"/>
                  </a:lnTo>
                  <a:lnTo>
                    <a:pt x="30187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1839753" y="2100503"/>
              <a:ext cx="746125" cy="106045"/>
            </a:xfrm>
            <a:custGeom>
              <a:avLst/>
              <a:gdLst/>
              <a:ahLst/>
              <a:cxnLst/>
              <a:rect l="l" t="t" r="r" b="b"/>
              <a:pathLst>
                <a:path w="746125" h="106044">
                  <a:moveTo>
                    <a:pt x="0" y="0"/>
                  </a:moveTo>
                  <a:lnTo>
                    <a:pt x="745871" y="105537"/>
                  </a:lnTo>
                </a:path>
              </a:pathLst>
            </a:custGeom>
            <a:ln w="6350">
              <a:solidFill>
                <a:srgbClr val="231F2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/>
            <p:cNvSpPr/>
            <p:nvPr/>
          </p:nvSpPr>
          <p:spPr>
            <a:xfrm>
              <a:off x="2082838" y="975246"/>
              <a:ext cx="1515110" cy="1621155"/>
            </a:xfrm>
            <a:custGeom>
              <a:avLst/>
              <a:gdLst/>
              <a:ahLst/>
              <a:cxnLst/>
              <a:rect l="l" t="t" r="r" b="b"/>
              <a:pathLst>
                <a:path w="1515110" h="1621155">
                  <a:moveTo>
                    <a:pt x="502780" y="757872"/>
                  </a:moveTo>
                  <a:lnTo>
                    <a:pt x="502780" y="1230795"/>
                  </a:lnTo>
                </a:path>
                <a:path w="1515110" h="1621155">
                  <a:moveTo>
                    <a:pt x="0" y="781824"/>
                  </a:moveTo>
                  <a:lnTo>
                    <a:pt x="0" y="1620773"/>
                  </a:lnTo>
                </a:path>
                <a:path w="1515110" h="1621155">
                  <a:moveTo>
                    <a:pt x="1514792" y="0"/>
                  </a:moveTo>
                  <a:lnTo>
                    <a:pt x="1514792" y="1375930"/>
                  </a:lnTo>
                </a:path>
              </a:pathLst>
            </a:custGeom>
            <a:ln w="6350">
              <a:solidFill>
                <a:srgbClr val="939598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/>
            <p:nvPr/>
          </p:nvSpPr>
          <p:spPr>
            <a:xfrm>
              <a:off x="3597630" y="2191511"/>
              <a:ext cx="192405" cy="160020"/>
            </a:xfrm>
            <a:custGeom>
              <a:avLst/>
              <a:gdLst/>
              <a:ahLst/>
              <a:cxnLst/>
              <a:rect l="l" t="t" r="r" b="b"/>
              <a:pathLst>
                <a:path w="192404" h="160019">
                  <a:moveTo>
                    <a:pt x="191884" y="0"/>
                  </a:moveTo>
                  <a:lnTo>
                    <a:pt x="0" y="159664"/>
                  </a:lnTo>
                </a:path>
              </a:pathLst>
            </a:custGeom>
            <a:ln w="6350">
              <a:solidFill>
                <a:srgbClr val="231F2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/>
            <p:cNvSpPr/>
            <p:nvPr/>
          </p:nvSpPr>
          <p:spPr>
            <a:xfrm>
              <a:off x="1337273" y="2489873"/>
              <a:ext cx="749300" cy="106045"/>
            </a:xfrm>
            <a:custGeom>
              <a:avLst/>
              <a:gdLst/>
              <a:ahLst/>
              <a:cxnLst/>
              <a:rect l="l" t="t" r="r" b="b"/>
              <a:pathLst>
                <a:path w="749300" h="106044">
                  <a:moveTo>
                    <a:pt x="0" y="0"/>
                  </a:moveTo>
                  <a:lnTo>
                    <a:pt x="749274" y="105994"/>
                  </a:lnTo>
                </a:path>
              </a:pathLst>
            </a:custGeom>
            <a:ln w="6350">
              <a:solidFill>
                <a:srgbClr val="231F2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1" name="object 91"/>
          <p:cNvSpPr txBox="1"/>
          <p:nvPr/>
        </p:nvSpPr>
        <p:spPr>
          <a:xfrm>
            <a:off x="2790863" y="1916976"/>
            <a:ext cx="6858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778923" y="2053526"/>
            <a:ext cx="7493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749463" y="1980577"/>
            <a:ext cx="7747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1252435" y="2374989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1115072" y="2482278"/>
            <a:ext cx="736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315" i="1">
                <a:solidFill>
                  <a:srgbClr val="231F20"/>
                </a:solidFill>
                <a:latin typeface="Times New Roman"/>
                <a:cs typeface="Times New Roman"/>
              </a:rPr>
              <a:t>𝑥</a:t>
            </a:r>
            <a:endParaRPr sz="800">
              <a:latin typeface="Times New Roman"/>
              <a:cs typeface="Times New Roman"/>
            </a:endParaRPr>
          </a:p>
        </p:txBody>
      </p:sp>
      <p:grpSp>
        <p:nvGrpSpPr>
          <p:cNvPr id="96" name="object 96"/>
          <p:cNvGrpSpPr/>
          <p:nvPr/>
        </p:nvGrpSpPr>
        <p:grpSpPr>
          <a:xfrm>
            <a:off x="2582443" y="1307650"/>
            <a:ext cx="568960" cy="1216660"/>
            <a:chOff x="2582443" y="1307650"/>
            <a:chExt cx="568960" cy="1216660"/>
          </a:xfrm>
        </p:grpSpPr>
        <p:sp>
          <p:nvSpPr>
            <p:cNvPr id="97" name="object 97"/>
            <p:cNvSpPr/>
            <p:nvPr/>
          </p:nvSpPr>
          <p:spPr>
            <a:xfrm>
              <a:off x="2776258" y="250060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15519" y="0"/>
                  </a:moveTo>
                  <a:lnTo>
                    <a:pt x="4470" y="0"/>
                  </a:lnTo>
                  <a:lnTo>
                    <a:pt x="0" y="4483"/>
                  </a:lnTo>
                  <a:lnTo>
                    <a:pt x="0" y="10007"/>
                  </a:lnTo>
                  <a:lnTo>
                    <a:pt x="0" y="15532"/>
                  </a:lnTo>
                  <a:lnTo>
                    <a:pt x="4470" y="20002"/>
                  </a:lnTo>
                  <a:lnTo>
                    <a:pt x="15519" y="20002"/>
                  </a:lnTo>
                  <a:lnTo>
                    <a:pt x="20002" y="15532"/>
                  </a:lnTo>
                  <a:lnTo>
                    <a:pt x="20002" y="4483"/>
                  </a:lnTo>
                  <a:lnTo>
                    <a:pt x="1551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/>
            <p:cNvSpPr/>
            <p:nvPr/>
          </p:nvSpPr>
          <p:spPr>
            <a:xfrm>
              <a:off x="2776258" y="2500604"/>
              <a:ext cx="20320" cy="20320"/>
            </a:xfrm>
            <a:custGeom>
              <a:avLst/>
              <a:gdLst/>
              <a:ahLst/>
              <a:cxnLst/>
              <a:rect l="l" t="t" r="r" b="b"/>
              <a:pathLst>
                <a:path w="20319" h="20319">
                  <a:moveTo>
                    <a:pt x="0" y="10007"/>
                  </a:moveTo>
                  <a:lnTo>
                    <a:pt x="0" y="4483"/>
                  </a:lnTo>
                  <a:lnTo>
                    <a:pt x="4470" y="0"/>
                  </a:lnTo>
                  <a:lnTo>
                    <a:pt x="9994" y="0"/>
                  </a:lnTo>
                  <a:lnTo>
                    <a:pt x="15519" y="0"/>
                  </a:lnTo>
                  <a:lnTo>
                    <a:pt x="20002" y="4483"/>
                  </a:lnTo>
                  <a:lnTo>
                    <a:pt x="20002" y="10007"/>
                  </a:lnTo>
                  <a:lnTo>
                    <a:pt x="20002" y="15532"/>
                  </a:lnTo>
                  <a:lnTo>
                    <a:pt x="15519" y="20002"/>
                  </a:lnTo>
                  <a:lnTo>
                    <a:pt x="9994" y="20002"/>
                  </a:lnTo>
                  <a:lnTo>
                    <a:pt x="4470" y="20002"/>
                  </a:lnTo>
                  <a:lnTo>
                    <a:pt x="0" y="15532"/>
                  </a:lnTo>
                  <a:lnTo>
                    <a:pt x="0" y="10007"/>
                  </a:lnTo>
                  <a:close/>
                </a:path>
              </a:pathLst>
            </a:custGeom>
            <a:ln w="635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/>
            <p:cNvSpPr/>
            <p:nvPr/>
          </p:nvSpPr>
          <p:spPr>
            <a:xfrm>
              <a:off x="2585618" y="1307650"/>
              <a:ext cx="0" cy="400685"/>
            </a:xfrm>
            <a:custGeom>
              <a:avLst/>
              <a:gdLst/>
              <a:ahLst/>
              <a:cxnLst/>
              <a:rect l="l" t="t" r="r" b="b"/>
              <a:pathLst>
                <a:path w="0" h="400685">
                  <a:moveTo>
                    <a:pt x="0" y="0"/>
                  </a:moveTo>
                  <a:lnTo>
                    <a:pt x="0" y="400062"/>
                  </a:lnTo>
                </a:path>
              </a:pathLst>
            </a:custGeom>
            <a:ln w="6350">
              <a:solidFill>
                <a:srgbClr val="939598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/>
            <p:cNvSpPr/>
            <p:nvPr/>
          </p:nvSpPr>
          <p:spPr>
            <a:xfrm>
              <a:off x="2826892" y="1803322"/>
              <a:ext cx="322580" cy="110489"/>
            </a:xfrm>
            <a:custGeom>
              <a:avLst/>
              <a:gdLst/>
              <a:ahLst/>
              <a:cxnLst/>
              <a:rect l="l" t="t" r="r" b="b"/>
              <a:pathLst>
                <a:path w="322580" h="110489">
                  <a:moveTo>
                    <a:pt x="322554" y="0"/>
                  </a:moveTo>
                  <a:lnTo>
                    <a:pt x="0" y="110350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/>
            <p:cNvSpPr/>
            <p:nvPr/>
          </p:nvSpPr>
          <p:spPr>
            <a:xfrm>
              <a:off x="2800883" y="1897807"/>
              <a:ext cx="38735" cy="26034"/>
            </a:xfrm>
            <a:custGeom>
              <a:avLst/>
              <a:gdLst/>
              <a:ahLst/>
              <a:cxnLst/>
              <a:rect l="l" t="t" r="r" b="b"/>
              <a:pathLst>
                <a:path w="38735" h="26035">
                  <a:moveTo>
                    <a:pt x="29578" y="0"/>
                  </a:moveTo>
                  <a:lnTo>
                    <a:pt x="0" y="24968"/>
                  </a:lnTo>
                  <a:lnTo>
                    <a:pt x="38671" y="25996"/>
                  </a:lnTo>
                  <a:lnTo>
                    <a:pt x="26009" y="15862"/>
                  </a:lnTo>
                  <a:lnTo>
                    <a:pt x="29578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2" name="object 102"/>
          <p:cNvGrpSpPr/>
          <p:nvPr/>
        </p:nvGrpSpPr>
        <p:grpSpPr>
          <a:xfrm>
            <a:off x="5209743" y="1275985"/>
            <a:ext cx="666115" cy="1339215"/>
            <a:chOff x="5209743" y="1275985"/>
            <a:chExt cx="666115" cy="1339215"/>
          </a:xfrm>
        </p:grpSpPr>
        <p:sp>
          <p:nvSpPr>
            <p:cNvPr id="103" name="object 103"/>
            <p:cNvSpPr/>
            <p:nvPr/>
          </p:nvSpPr>
          <p:spPr>
            <a:xfrm>
              <a:off x="5319750" y="1613150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57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524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/>
            <p:cNvSpPr/>
            <p:nvPr/>
          </p:nvSpPr>
          <p:spPr>
            <a:xfrm>
              <a:off x="5319750" y="1613150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83"/>
                  </a:lnTo>
                  <a:lnTo>
                    <a:pt x="232524" y="17208"/>
                  </a:lnTo>
                  <a:lnTo>
                    <a:pt x="106857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/>
            <p:cNvSpPr/>
            <p:nvPr/>
          </p:nvSpPr>
          <p:spPr>
            <a:xfrm>
              <a:off x="5426290" y="150769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17"/>
                  </a:lnTo>
                  <a:lnTo>
                    <a:pt x="125984" y="95770"/>
                  </a:lnTo>
                  <a:lnTo>
                    <a:pt x="232486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5426290" y="150769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17"/>
                  </a:moveTo>
                  <a:lnTo>
                    <a:pt x="125984" y="95770"/>
                  </a:lnTo>
                  <a:lnTo>
                    <a:pt x="232486" y="17208"/>
                  </a:lnTo>
                  <a:lnTo>
                    <a:pt x="106832" y="0"/>
                  </a:lnTo>
                  <a:lnTo>
                    <a:pt x="0" y="78917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/>
            <p:cNvSpPr/>
            <p:nvPr/>
          </p:nvSpPr>
          <p:spPr>
            <a:xfrm>
              <a:off x="5532805" y="1395680"/>
              <a:ext cx="233045" cy="97155"/>
            </a:xfrm>
            <a:custGeom>
              <a:avLst/>
              <a:gdLst/>
              <a:ahLst/>
              <a:cxnLst/>
              <a:rect l="l" t="t" r="r" b="b"/>
              <a:pathLst>
                <a:path w="233045" h="97155">
                  <a:moveTo>
                    <a:pt x="106832" y="0"/>
                  </a:moveTo>
                  <a:lnTo>
                    <a:pt x="0" y="78930"/>
                  </a:lnTo>
                  <a:lnTo>
                    <a:pt x="126873" y="96786"/>
                  </a:lnTo>
                  <a:lnTo>
                    <a:pt x="232511" y="17221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/>
            <p:cNvSpPr/>
            <p:nvPr/>
          </p:nvSpPr>
          <p:spPr>
            <a:xfrm>
              <a:off x="5532805" y="1395680"/>
              <a:ext cx="233045" cy="97155"/>
            </a:xfrm>
            <a:custGeom>
              <a:avLst/>
              <a:gdLst/>
              <a:ahLst/>
              <a:cxnLst/>
              <a:rect l="l" t="t" r="r" b="b"/>
              <a:pathLst>
                <a:path w="233045" h="97155">
                  <a:moveTo>
                    <a:pt x="0" y="78930"/>
                  </a:moveTo>
                  <a:lnTo>
                    <a:pt x="126873" y="96786"/>
                  </a:lnTo>
                  <a:lnTo>
                    <a:pt x="232511" y="17221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/>
            <p:cNvSpPr/>
            <p:nvPr/>
          </p:nvSpPr>
          <p:spPr>
            <a:xfrm>
              <a:off x="5639638" y="1279160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57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/>
            <p:cNvSpPr/>
            <p:nvPr/>
          </p:nvSpPr>
          <p:spPr>
            <a:xfrm>
              <a:off x="5639638" y="1279160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/>
            <p:cNvSpPr/>
            <p:nvPr/>
          </p:nvSpPr>
          <p:spPr>
            <a:xfrm>
              <a:off x="5212918" y="1664688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524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/>
            <p:cNvSpPr/>
            <p:nvPr/>
          </p:nvSpPr>
          <p:spPr>
            <a:xfrm>
              <a:off x="5212918" y="1664688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70"/>
                  </a:lnTo>
                  <a:lnTo>
                    <a:pt x="232524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5212918" y="1743621"/>
              <a:ext cx="126364" cy="868044"/>
            </a:xfrm>
            <a:custGeom>
              <a:avLst/>
              <a:gdLst/>
              <a:ahLst/>
              <a:cxnLst/>
              <a:rect l="l" t="t" r="r" b="b"/>
              <a:pathLst>
                <a:path w="126364" h="868044">
                  <a:moveTo>
                    <a:pt x="0" y="0"/>
                  </a:moveTo>
                  <a:lnTo>
                    <a:pt x="317" y="850684"/>
                  </a:lnTo>
                  <a:lnTo>
                    <a:pt x="125983" y="867892"/>
                  </a:lnTo>
                  <a:lnTo>
                    <a:pt x="125983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/>
            <p:cNvSpPr/>
            <p:nvPr/>
          </p:nvSpPr>
          <p:spPr>
            <a:xfrm>
              <a:off x="5212918" y="1743621"/>
              <a:ext cx="126364" cy="868044"/>
            </a:xfrm>
            <a:custGeom>
              <a:avLst/>
              <a:gdLst/>
              <a:ahLst/>
              <a:cxnLst/>
              <a:rect l="l" t="t" r="r" b="b"/>
              <a:pathLst>
                <a:path w="126364" h="868044">
                  <a:moveTo>
                    <a:pt x="317" y="850684"/>
                  </a:moveTo>
                  <a:lnTo>
                    <a:pt x="125983" y="867892"/>
                  </a:lnTo>
                  <a:lnTo>
                    <a:pt x="125983" y="16840"/>
                  </a:lnTo>
                  <a:lnTo>
                    <a:pt x="0" y="0"/>
                  </a:lnTo>
                  <a:lnTo>
                    <a:pt x="317" y="850684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/>
            <p:cNvSpPr/>
            <p:nvPr/>
          </p:nvSpPr>
          <p:spPr>
            <a:xfrm>
              <a:off x="5639333" y="1358090"/>
              <a:ext cx="126364" cy="55244"/>
            </a:xfrm>
            <a:custGeom>
              <a:avLst/>
              <a:gdLst/>
              <a:ahLst/>
              <a:cxnLst/>
              <a:rect l="l" t="t" r="r" b="b"/>
              <a:pathLst>
                <a:path w="126364" h="55244">
                  <a:moveTo>
                    <a:pt x="0" y="0"/>
                  </a:moveTo>
                  <a:lnTo>
                    <a:pt x="304" y="37592"/>
                  </a:lnTo>
                  <a:lnTo>
                    <a:pt x="125984" y="54813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/>
            <p:cNvSpPr/>
            <p:nvPr/>
          </p:nvSpPr>
          <p:spPr>
            <a:xfrm>
              <a:off x="5639333" y="1358090"/>
              <a:ext cx="126364" cy="55244"/>
            </a:xfrm>
            <a:custGeom>
              <a:avLst/>
              <a:gdLst/>
              <a:ahLst/>
              <a:cxnLst/>
              <a:rect l="l" t="t" r="r" b="b"/>
              <a:pathLst>
                <a:path w="126364" h="55244">
                  <a:moveTo>
                    <a:pt x="304" y="37592"/>
                  </a:moveTo>
                  <a:lnTo>
                    <a:pt x="125984" y="54813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04" y="37592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/>
            <p:cNvSpPr/>
            <p:nvPr/>
          </p:nvSpPr>
          <p:spPr>
            <a:xfrm>
              <a:off x="5532805" y="1474614"/>
              <a:ext cx="127000" cy="50800"/>
            </a:xfrm>
            <a:custGeom>
              <a:avLst/>
              <a:gdLst/>
              <a:ahLst/>
              <a:cxnLst/>
              <a:rect l="l" t="t" r="r" b="b"/>
              <a:pathLst>
                <a:path w="127000" h="50800">
                  <a:moveTo>
                    <a:pt x="0" y="0"/>
                  </a:moveTo>
                  <a:lnTo>
                    <a:pt x="317" y="33705"/>
                  </a:lnTo>
                  <a:lnTo>
                    <a:pt x="125971" y="50291"/>
                  </a:lnTo>
                  <a:lnTo>
                    <a:pt x="126872" y="178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/>
            <p:cNvSpPr/>
            <p:nvPr/>
          </p:nvSpPr>
          <p:spPr>
            <a:xfrm>
              <a:off x="5532805" y="1474614"/>
              <a:ext cx="127000" cy="50800"/>
            </a:xfrm>
            <a:custGeom>
              <a:avLst/>
              <a:gdLst/>
              <a:ahLst/>
              <a:cxnLst/>
              <a:rect l="l" t="t" r="r" b="b"/>
              <a:pathLst>
                <a:path w="127000" h="50800">
                  <a:moveTo>
                    <a:pt x="317" y="33705"/>
                  </a:moveTo>
                  <a:lnTo>
                    <a:pt x="125971" y="50291"/>
                  </a:lnTo>
                  <a:lnTo>
                    <a:pt x="126872" y="17856"/>
                  </a:lnTo>
                  <a:lnTo>
                    <a:pt x="0" y="0"/>
                  </a:lnTo>
                  <a:lnTo>
                    <a:pt x="317" y="33705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/>
            <p:cNvSpPr/>
            <p:nvPr/>
          </p:nvSpPr>
          <p:spPr>
            <a:xfrm>
              <a:off x="5426290" y="1587243"/>
              <a:ext cx="126364" cy="43180"/>
            </a:xfrm>
            <a:custGeom>
              <a:avLst/>
              <a:gdLst/>
              <a:ahLst/>
              <a:cxnLst/>
              <a:rect l="l" t="t" r="r" b="b"/>
              <a:pathLst>
                <a:path w="126364" h="43180">
                  <a:moveTo>
                    <a:pt x="0" y="0"/>
                  </a:moveTo>
                  <a:lnTo>
                    <a:pt x="317" y="25907"/>
                  </a:lnTo>
                  <a:lnTo>
                    <a:pt x="125983" y="43116"/>
                  </a:lnTo>
                  <a:lnTo>
                    <a:pt x="125983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/>
            <p:cNvSpPr/>
            <p:nvPr/>
          </p:nvSpPr>
          <p:spPr>
            <a:xfrm>
              <a:off x="5426290" y="1587243"/>
              <a:ext cx="126364" cy="43180"/>
            </a:xfrm>
            <a:custGeom>
              <a:avLst/>
              <a:gdLst/>
              <a:ahLst/>
              <a:cxnLst/>
              <a:rect l="l" t="t" r="r" b="b"/>
              <a:pathLst>
                <a:path w="126364" h="43180">
                  <a:moveTo>
                    <a:pt x="317" y="25907"/>
                  </a:moveTo>
                  <a:lnTo>
                    <a:pt x="125983" y="43116"/>
                  </a:lnTo>
                  <a:lnTo>
                    <a:pt x="125983" y="16852"/>
                  </a:lnTo>
                  <a:lnTo>
                    <a:pt x="0" y="0"/>
                  </a:lnTo>
                  <a:lnTo>
                    <a:pt x="317" y="25907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1" name="object 121"/>
          <p:cNvSpPr txBox="1"/>
          <p:nvPr/>
        </p:nvSpPr>
        <p:spPr>
          <a:xfrm>
            <a:off x="4237964" y="2479509"/>
            <a:ext cx="736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315" i="1">
                <a:solidFill>
                  <a:srgbClr val="231F20"/>
                </a:solidFill>
                <a:latin typeface="Times New Roman"/>
                <a:cs typeface="Times New Roman"/>
              </a:rPr>
              <a:t>𝑥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7023937" y="2179993"/>
            <a:ext cx="7239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1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5073726" y="1830489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i="1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5071857" y="721864"/>
            <a:ext cx="6540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5" i="1">
                <a:solidFill>
                  <a:srgbClr val="231F20"/>
                </a:solidFill>
                <a:latin typeface="Times New Roman"/>
                <a:cs typeface="Times New Roman"/>
              </a:rPr>
              <a:t>z</a:t>
            </a:r>
            <a:endParaRPr sz="800">
              <a:latin typeface="Times New Roman"/>
              <a:cs typeface="Times New Roman"/>
            </a:endParaRPr>
          </a:p>
        </p:txBody>
      </p:sp>
      <p:grpSp>
        <p:nvGrpSpPr>
          <p:cNvPr id="125" name="object 125"/>
          <p:cNvGrpSpPr/>
          <p:nvPr/>
        </p:nvGrpSpPr>
        <p:grpSpPr>
          <a:xfrm>
            <a:off x="4321187" y="787300"/>
            <a:ext cx="2769870" cy="1945005"/>
            <a:chOff x="4321187" y="787300"/>
            <a:chExt cx="2769870" cy="1945005"/>
          </a:xfrm>
        </p:grpSpPr>
        <p:sp>
          <p:nvSpPr>
            <p:cNvPr id="126" name="object 126"/>
            <p:cNvSpPr/>
            <p:nvPr/>
          </p:nvSpPr>
          <p:spPr>
            <a:xfrm>
              <a:off x="5163477" y="1938629"/>
              <a:ext cx="51435" cy="6350"/>
            </a:xfrm>
            <a:custGeom>
              <a:avLst/>
              <a:gdLst/>
              <a:ahLst/>
              <a:cxnLst/>
              <a:rect l="l" t="t" r="r" b="b"/>
              <a:pathLst>
                <a:path w="51435" h="6350">
                  <a:moveTo>
                    <a:pt x="0" y="0"/>
                  </a:moveTo>
                  <a:lnTo>
                    <a:pt x="51155" y="6045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/>
            <p:cNvSpPr/>
            <p:nvPr/>
          </p:nvSpPr>
          <p:spPr>
            <a:xfrm>
              <a:off x="5163185" y="827947"/>
              <a:ext cx="0" cy="1111250"/>
            </a:xfrm>
            <a:custGeom>
              <a:avLst/>
              <a:gdLst/>
              <a:ahLst/>
              <a:cxnLst/>
              <a:rect l="l" t="t" r="r" b="b"/>
              <a:pathLst>
                <a:path w="0" h="1111250">
                  <a:moveTo>
                    <a:pt x="0" y="1110983"/>
                  </a:moveTo>
                  <a:lnTo>
                    <a:pt x="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/>
            <p:cNvSpPr/>
            <p:nvPr/>
          </p:nvSpPr>
          <p:spPr>
            <a:xfrm>
              <a:off x="5142865" y="787300"/>
              <a:ext cx="41275" cy="54610"/>
            </a:xfrm>
            <a:custGeom>
              <a:avLst/>
              <a:gdLst/>
              <a:ahLst/>
              <a:cxnLst/>
              <a:rect l="l" t="t" r="r" b="b"/>
              <a:pathLst>
                <a:path w="41275" h="54609">
                  <a:moveTo>
                    <a:pt x="20320" y="0"/>
                  </a:moveTo>
                  <a:lnTo>
                    <a:pt x="0" y="54178"/>
                  </a:lnTo>
                  <a:lnTo>
                    <a:pt x="20320" y="40640"/>
                  </a:lnTo>
                  <a:lnTo>
                    <a:pt x="40665" y="54178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/>
            <p:cNvSpPr/>
            <p:nvPr/>
          </p:nvSpPr>
          <p:spPr>
            <a:xfrm>
              <a:off x="4353217" y="1938632"/>
              <a:ext cx="810260" cy="628015"/>
            </a:xfrm>
            <a:custGeom>
              <a:avLst/>
              <a:gdLst/>
              <a:ahLst/>
              <a:cxnLst/>
              <a:rect l="l" t="t" r="r" b="b"/>
              <a:pathLst>
                <a:path w="810260" h="628014">
                  <a:moveTo>
                    <a:pt x="810260" y="0"/>
                  </a:moveTo>
                  <a:lnTo>
                    <a:pt x="0" y="627849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0" name="object 130"/>
            <p:cNvSpPr/>
            <p:nvPr/>
          </p:nvSpPr>
          <p:spPr>
            <a:xfrm>
              <a:off x="4321187" y="2542120"/>
              <a:ext cx="55244" cy="49530"/>
            </a:xfrm>
            <a:custGeom>
              <a:avLst/>
              <a:gdLst/>
              <a:ahLst/>
              <a:cxnLst/>
              <a:rect l="l" t="t" r="r" b="b"/>
              <a:pathLst>
                <a:path w="55245" h="49530">
                  <a:moveTo>
                    <a:pt x="30187" y="0"/>
                  </a:moveTo>
                  <a:lnTo>
                    <a:pt x="0" y="49364"/>
                  </a:lnTo>
                  <a:lnTo>
                    <a:pt x="55219" y="32016"/>
                  </a:lnTo>
                  <a:lnTo>
                    <a:pt x="32029" y="24358"/>
                  </a:lnTo>
                  <a:lnTo>
                    <a:pt x="30187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/>
            <p:cNvSpPr/>
            <p:nvPr/>
          </p:nvSpPr>
          <p:spPr>
            <a:xfrm>
              <a:off x="5339549" y="1741881"/>
              <a:ext cx="126364" cy="887094"/>
            </a:xfrm>
            <a:custGeom>
              <a:avLst/>
              <a:gdLst/>
              <a:ahLst/>
              <a:cxnLst/>
              <a:rect l="l" t="t" r="r" b="b"/>
              <a:pathLst>
                <a:path w="126364" h="887094">
                  <a:moveTo>
                    <a:pt x="0" y="0"/>
                  </a:moveTo>
                  <a:lnTo>
                    <a:pt x="317" y="869670"/>
                  </a:lnTo>
                  <a:lnTo>
                    <a:pt x="125983" y="886866"/>
                  </a:lnTo>
                  <a:lnTo>
                    <a:pt x="125983" y="156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/>
            <p:cNvSpPr/>
            <p:nvPr/>
          </p:nvSpPr>
          <p:spPr>
            <a:xfrm>
              <a:off x="5339549" y="1741881"/>
              <a:ext cx="126364" cy="887094"/>
            </a:xfrm>
            <a:custGeom>
              <a:avLst/>
              <a:gdLst/>
              <a:ahLst/>
              <a:cxnLst/>
              <a:rect l="l" t="t" r="r" b="b"/>
              <a:pathLst>
                <a:path w="126364" h="887094">
                  <a:moveTo>
                    <a:pt x="317" y="869670"/>
                  </a:moveTo>
                  <a:lnTo>
                    <a:pt x="125983" y="886866"/>
                  </a:lnTo>
                  <a:lnTo>
                    <a:pt x="125983" y="15620"/>
                  </a:lnTo>
                  <a:lnTo>
                    <a:pt x="0" y="0"/>
                  </a:lnTo>
                  <a:lnTo>
                    <a:pt x="317" y="86967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/>
            <p:cNvSpPr/>
            <p:nvPr/>
          </p:nvSpPr>
          <p:spPr>
            <a:xfrm>
              <a:off x="5765647" y="1277138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71" y="95770"/>
                  </a:lnTo>
                  <a:lnTo>
                    <a:pt x="232486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/>
            <p:cNvSpPr/>
            <p:nvPr/>
          </p:nvSpPr>
          <p:spPr>
            <a:xfrm>
              <a:off x="5765647" y="1277138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71" y="95770"/>
                  </a:lnTo>
                  <a:lnTo>
                    <a:pt x="232486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/>
            <p:cNvSpPr/>
            <p:nvPr/>
          </p:nvSpPr>
          <p:spPr>
            <a:xfrm>
              <a:off x="5446077" y="1604300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45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98" y="17208"/>
                  </a:lnTo>
                  <a:lnTo>
                    <a:pt x="106845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/>
            <p:cNvSpPr/>
            <p:nvPr/>
          </p:nvSpPr>
          <p:spPr>
            <a:xfrm>
              <a:off x="5446077" y="1604300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70"/>
                  </a:lnTo>
                  <a:lnTo>
                    <a:pt x="232498" y="17208"/>
                  </a:lnTo>
                  <a:lnTo>
                    <a:pt x="106845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7" name="object 137"/>
            <p:cNvSpPr/>
            <p:nvPr/>
          </p:nvSpPr>
          <p:spPr>
            <a:xfrm>
              <a:off x="5552592" y="151612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524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/>
            <p:cNvSpPr/>
            <p:nvPr/>
          </p:nvSpPr>
          <p:spPr>
            <a:xfrm>
              <a:off x="5552592" y="151612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524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/>
            <p:cNvSpPr/>
            <p:nvPr/>
          </p:nvSpPr>
          <p:spPr>
            <a:xfrm>
              <a:off x="5659132" y="1427951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86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/>
            <p:cNvSpPr/>
            <p:nvPr/>
          </p:nvSpPr>
          <p:spPr>
            <a:xfrm>
              <a:off x="5659132" y="1427951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486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/>
            <p:cNvSpPr/>
            <p:nvPr/>
          </p:nvSpPr>
          <p:spPr>
            <a:xfrm>
              <a:off x="5339549" y="166173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57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/>
            <p:cNvSpPr/>
            <p:nvPr/>
          </p:nvSpPr>
          <p:spPr>
            <a:xfrm>
              <a:off x="5339549" y="166173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/>
            <p:cNvSpPr/>
            <p:nvPr/>
          </p:nvSpPr>
          <p:spPr>
            <a:xfrm>
              <a:off x="5765647" y="1356065"/>
              <a:ext cx="126364" cy="89535"/>
            </a:xfrm>
            <a:custGeom>
              <a:avLst/>
              <a:gdLst/>
              <a:ahLst/>
              <a:cxnLst/>
              <a:rect l="l" t="t" r="r" b="b"/>
              <a:pathLst>
                <a:path w="126364" h="89534">
                  <a:moveTo>
                    <a:pt x="0" y="0"/>
                  </a:moveTo>
                  <a:lnTo>
                    <a:pt x="317" y="71881"/>
                  </a:lnTo>
                  <a:lnTo>
                    <a:pt x="125971" y="89090"/>
                  </a:lnTo>
                  <a:lnTo>
                    <a:pt x="125971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/>
            <p:cNvSpPr/>
            <p:nvPr/>
          </p:nvSpPr>
          <p:spPr>
            <a:xfrm>
              <a:off x="5765647" y="1356065"/>
              <a:ext cx="126364" cy="89535"/>
            </a:xfrm>
            <a:custGeom>
              <a:avLst/>
              <a:gdLst/>
              <a:ahLst/>
              <a:cxnLst/>
              <a:rect l="l" t="t" r="r" b="b"/>
              <a:pathLst>
                <a:path w="126364" h="89534">
                  <a:moveTo>
                    <a:pt x="317" y="71881"/>
                  </a:moveTo>
                  <a:lnTo>
                    <a:pt x="125971" y="89090"/>
                  </a:lnTo>
                  <a:lnTo>
                    <a:pt x="125971" y="16840"/>
                  </a:lnTo>
                  <a:lnTo>
                    <a:pt x="0" y="0"/>
                  </a:lnTo>
                  <a:lnTo>
                    <a:pt x="317" y="71881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/>
            <p:cNvSpPr/>
            <p:nvPr/>
          </p:nvSpPr>
          <p:spPr>
            <a:xfrm>
              <a:off x="5659132" y="1412901"/>
              <a:ext cx="107314" cy="93980"/>
            </a:xfrm>
            <a:custGeom>
              <a:avLst/>
              <a:gdLst/>
              <a:ahLst/>
              <a:cxnLst/>
              <a:rect l="l" t="t" r="r" b="b"/>
              <a:pathLst>
                <a:path w="107314" h="93980">
                  <a:moveTo>
                    <a:pt x="106184" y="0"/>
                  </a:moveTo>
                  <a:lnTo>
                    <a:pt x="546" y="79565"/>
                  </a:lnTo>
                  <a:lnTo>
                    <a:pt x="0" y="93979"/>
                  </a:lnTo>
                  <a:lnTo>
                    <a:pt x="106832" y="15049"/>
                  </a:lnTo>
                  <a:lnTo>
                    <a:pt x="106184" y="0"/>
                  </a:lnTo>
                  <a:close/>
                </a:path>
              </a:pathLst>
            </a:custGeom>
            <a:solidFill>
              <a:srgbClr val="41BEE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/>
            <p:cNvSpPr/>
            <p:nvPr/>
          </p:nvSpPr>
          <p:spPr>
            <a:xfrm>
              <a:off x="5659132" y="1412901"/>
              <a:ext cx="107314" cy="93980"/>
            </a:xfrm>
            <a:custGeom>
              <a:avLst/>
              <a:gdLst/>
              <a:ahLst/>
              <a:cxnLst/>
              <a:rect l="l" t="t" r="r" b="b"/>
              <a:pathLst>
                <a:path w="107314" h="93980">
                  <a:moveTo>
                    <a:pt x="0" y="93979"/>
                  </a:moveTo>
                  <a:lnTo>
                    <a:pt x="106832" y="15049"/>
                  </a:lnTo>
                  <a:lnTo>
                    <a:pt x="106184" y="0"/>
                  </a:lnTo>
                  <a:lnTo>
                    <a:pt x="546" y="79565"/>
                  </a:lnTo>
                  <a:lnTo>
                    <a:pt x="0" y="93979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/>
            <p:cNvSpPr/>
            <p:nvPr/>
          </p:nvSpPr>
          <p:spPr>
            <a:xfrm>
              <a:off x="5659132" y="1506882"/>
              <a:ext cx="126364" cy="26670"/>
            </a:xfrm>
            <a:custGeom>
              <a:avLst/>
              <a:gdLst/>
              <a:ahLst/>
              <a:cxnLst/>
              <a:rect l="l" t="t" r="r" b="b"/>
              <a:pathLst>
                <a:path w="126364" h="26669">
                  <a:moveTo>
                    <a:pt x="0" y="0"/>
                  </a:moveTo>
                  <a:lnTo>
                    <a:pt x="292" y="9245"/>
                  </a:lnTo>
                  <a:lnTo>
                    <a:pt x="125984" y="26454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/>
            <p:cNvSpPr/>
            <p:nvPr/>
          </p:nvSpPr>
          <p:spPr>
            <a:xfrm>
              <a:off x="5659132" y="1506882"/>
              <a:ext cx="126364" cy="26670"/>
            </a:xfrm>
            <a:custGeom>
              <a:avLst/>
              <a:gdLst/>
              <a:ahLst/>
              <a:cxnLst/>
              <a:rect l="l" t="t" r="r" b="b"/>
              <a:pathLst>
                <a:path w="126364" h="26669">
                  <a:moveTo>
                    <a:pt x="292" y="9245"/>
                  </a:moveTo>
                  <a:lnTo>
                    <a:pt x="125984" y="26454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292" y="9245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/>
            <p:cNvSpPr/>
            <p:nvPr/>
          </p:nvSpPr>
          <p:spPr>
            <a:xfrm>
              <a:off x="5552592" y="1595056"/>
              <a:ext cx="126364" cy="26670"/>
            </a:xfrm>
            <a:custGeom>
              <a:avLst/>
              <a:gdLst/>
              <a:ahLst/>
              <a:cxnLst/>
              <a:rect l="l" t="t" r="r" b="b"/>
              <a:pathLst>
                <a:path w="126364" h="26669">
                  <a:moveTo>
                    <a:pt x="0" y="0"/>
                  </a:moveTo>
                  <a:lnTo>
                    <a:pt x="330" y="9245"/>
                  </a:lnTo>
                  <a:lnTo>
                    <a:pt x="125984" y="26454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/>
            <p:cNvSpPr/>
            <p:nvPr/>
          </p:nvSpPr>
          <p:spPr>
            <a:xfrm>
              <a:off x="5552592" y="1595056"/>
              <a:ext cx="126364" cy="26670"/>
            </a:xfrm>
            <a:custGeom>
              <a:avLst/>
              <a:gdLst/>
              <a:ahLst/>
              <a:cxnLst/>
              <a:rect l="l" t="t" r="r" b="b"/>
              <a:pathLst>
                <a:path w="126364" h="26669">
                  <a:moveTo>
                    <a:pt x="330" y="9245"/>
                  </a:moveTo>
                  <a:lnTo>
                    <a:pt x="125984" y="26454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30" y="9245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/>
            <p:cNvSpPr/>
            <p:nvPr/>
          </p:nvSpPr>
          <p:spPr>
            <a:xfrm>
              <a:off x="5892265" y="1247708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57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524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2" name="object 152"/>
            <p:cNvSpPr/>
            <p:nvPr/>
          </p:nvSpPr>
          <p:spPr>
            <a:xfrm>
              <a:off x="5892265" y="1247708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524" y="17208"/>
                  </a:lnTo>
                  <a:lnTo>
                    <a:pt x="106857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3" name="object 153"/>
            <p:cNvSpPr/>
            <p:nvPr/>
          </p:nvSpPr>
          <p:spPr>
            <a:xfrm>
              <a:off x="5572709" y="157092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4" name="object 154"/>
            <p:cNvSpPr/>
            <p:nvPr/>
          </p:nvSpPr>
          <p:spPr>
            <a:xfrm>
              <a:off x="5572709" y="157092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5" name="object 155"/>
            <p:cNvSpPr/>
            <p:nvPr/>
          </p:nvSpPr>
          <p:spPr>
            <a:xfrm>
              <a:off x="5679224" y="147325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57" y="0"/>
                  </a:moveTo>
                  <a:lnTo>
                    <a:pt x="0" y="78917"/>
                  </a:ln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6" name="object 156"/>
            <p:cNvSpPr/>
            <p:nvPr/>
          </p:nvSpPr>
          <p:spPr>
            <a:xfrm>
              <a:off x="5679224" y="147325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17"/>
                  </a:move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lnTo>
                    <a:pt x="0" y="78917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/>
            <p:cNvSpPr/>
            <p:nvPr/>
          </p:nvSpPr>
          <p:spPr>
            <a:xfrm>
              <a:off x="5785751" y="137413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45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98" y="17208"/>
                  </a:lnTo>
                  <a:lnTo>
                    <a:pt x="106845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" name="object 158"/>
            <p:cNvSpPr/>
            <p:nvPr/>
          </p:nvSpPr>
          <p:spPr>
            <a:xfrm>
              <a:off x="5785751" y="137413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498" y="17208"/>
                  </a:lnTo>
                  <a:lnTo>
                    <a:pt x="106845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9" name="object 159"/>
            <p:cNvSpPr/>
            <p:nvPr/>
          </p:nvSpPr>
          <p:spPr>
            <a:xfrm>
              <a:off x="5466168" y="164887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57" y="0"/>
                  </a:moveTo>
                  <a:lnTo>
                    <a:pt x="0" y="78917"/>
                  </a:lnTo>
                  <a:lnTo>
                    <a:pt x="125984" y="95770"/>
                  </a:lnTo>
                  <a:lnTo>
                    <a:pt x="232524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0" name="object 160"/>
            <p:cNvSpPr/>
            <p:nvPr/>
          </p:nvSpPr>
          <p:spPr>
            <a:xfrm>
              <a:off x="5466168" y="164887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17"/>
                  </a:moveTo>
                  <a:lnTo>
                    <a:pt x="125984" y="95770"/>
                  </a:lnTo>
                  <a:lnTo>
                    <a:pt x="232524" y="17208"/>
                  </a:lnTo>
                  <a:lnTo>
                    <a:pt x="106857" y="0"/>
                  </a:lnTo>
                  <a:lnTo>
                    <a:pt x="0" y="78917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1" name="object 161"/>
            <p:cNvSpPr/>
            <p:nvPr/>
          </p:nvSpPr>
          <p:spPr>
            <a:xfrm>
              <a:off x="5892266" y="1326635"/>
              <a:ext cx="126364" cy="64769"/>
            </a:xfrm>
            <a:custGeom>
              <a:avLst/>
              <a:gdLst/>
              <a:ahLst/>
              <a:cxnLst/>
              <a:rect l="l" t="t" r="r" b="b"/>
              <a:pathLst>
                <a:path w="126364" h="64769">
                  <a:moveTo>
                    <a:pt x="0" y="0"/>
                  </a:moveTo>
                  <a:lnTo>
                    <a:pt x="330" y="47498"/>
                  </a:lnTo>
                  <a:lnTo>
                    <a:pt x="125984" y="64706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2" name="object 162"/>
            <p:cNvSpPr/>
            <p:nvPr/>
          </p:nvSpPr>
          <p:spPr>
            <a:xfrm>
              <a:off x="5892266" y="1326635"/>
              <a:ext cx="126364" cy="64769"/>
            </a:xfrm>
            <a:custGeom>
              <a:avLst/>
              <a:gdLst/>
              <a:ahLst/>
              <a:cxnLst/>
              <a:rect l="l" t="t" r="r" b="b"/>
              <a:pathLst>
                <a:path w="126364" h="64769">
                  <a:moveTo>
                    <a:pt x="330" y="47498"/>
                  </a:moveTo>
                  <a:lnTo>
                    <a:pt x="125984" y="64706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30" y="47498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/>
            <p:cNvSpPr/>
            <p:nvPr/>
          </p:nvSpPr>
          <p:spPr>
            <a:xfrm>
              <a:off x="5785751" y="1453066"/>
              <a:ext cx="126364" cy="37465"/>
            </a:xfrm>
            <a:custGeom>
              <a:avLst/>
              <a:gdLst/>
              <a:ahLst/>
              <a:cxnLst/>
              <a:rect l="l" t="t" r="r" b="b"/>
              <a:pathLst>
                <a:path w="126364" h="37465">
                  <a:moveTo>
                    <a:pt x="0" y="0"/>
                  </a:moveTo>
                  <a:lnTo>
                    <a:pt x="330" y="20180"/>
                  </a:lnTo>
                  <a:lnTo>
                    <a:pt x="125984" y="37388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" name="object 164"/>
            <p:cNvSpPr/>
            <p:nvPr/>
          </p:nvSpPr>
          <p:spPr>
            <a:xfrm>
              <a:off x="5785751" y="1453066"/>
              <a:ext cx="126364" cy="37465"/>
            </a:xfrm>
            <a:custGeom>
              <a:avLst/>
              <a:gdLst/>
              <a:ahLst/>
              <a:cxnLst/>
              <a:rect l="l" t="t" r="r" b="b"/>
              <a:pathLst>
                <a:path w="126364" h="37465">
                  <a:moveTo>
                    <a:pt x="330" y="20180"/>
                  </a:moveTo>
                  <a:lnTo>
                    <a:pt x="125984" y="37388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30" y="2018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" name="object 165"/>
            <p:cNvSpPr/>
            <p:nvPr/>
          </p:nvSpPr>
          <p:spPr>
            <a:xfrm>
              <a:off x="5679224" y="1552169"/>
              <a:ext cx="126364" cy="36195"/>
            </a:xfrm>
            <a:custGeom>
              <a:avLst/>
              <a:gdLst/>
              <a:ahLst/>
              <a:cxnLst/>
              <a:rect l="l" t="t" r="r" b="b"/>
              <a:pathLst>
                <a:path w="126364" h="36194">
                  <a:moveTo>
                    <a:pt x="0" y="0"/>
                  </a:moveTo>
                  <a:lnTo>
                    <a:pt x="317" y="18757"/>
                  </a:lnTo>
                  <a:lnTo>
                    <a:pt x="125983" y="35966"/>
                  </a:lnTo>
                  <a:lnTo>
                    <a:pt x="125983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6" name="object 166"/>
            <p:cNvSpPr/>
            <p:nvPr/>
          </p:nvSpPr>
          <p:spPr>
            <a:xfrm>
              <a:off x="5679224" y="1552169"/>
              <a:ext cx="126364" cy="36195"/>
            </a:xfrm>
            <a:custGeom>
              <a:avLst/>
              <a:gdLst/>
              <a:ahLst/>
              <a:cxnLst/>
              <a:rect l="l" t="t" r="r" b="b"/>
              <a:pathLst>
                <a:path w="126364" h="36194">
                  <a:moveTo>
                    <a:pt x="317" y="18757"/>
                  </a:moveTo>
                  <a:lnTo>
                    <a:pt x="125983" y="35966"/>
                  </a:lnTo>
                  <a:lnTo>
                    <a:pt x="125983" y="16852"/>
                  </a:lnTo>
                  <a:lnTo>
                    <a:pt x="0" y="0"/>
                  </a:lnTo>
                  <a:lnTo>
                    <a:pt x="317" y="18757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7" name="object 167"/>
            <p:cNvSpPr/>
            <p:nvPr/>
          </p:nvSpPr>
          <p:spPr>
            <a:xfrm>
              <a:off x="6018923" y="121777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8" name="object 168"/>
            <p:cNvSpPr/>
            <p:nvPr/>
          </p:nvSpPr>
          <p:spPr>
            <a:xfrm>
              <a:off x="6018923" y="121777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83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9" name="object 169"/>
            <p:cNvSpPr/>
            <p:nvPr/>
          </p:nvSpPr>
          <p:spPr>
            <a:xfrm>
              <a:off x="5699340" y="156248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32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511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0" name="object 170"/>
            <p:cNvSpPr/>
            <p:nvPr/>
          </p:nvSpPr>
          <p:spPr>
            <a:xfrm>
              <a:off x="5699340" y="156248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83"/>
                  </a:lnTo>
                  <a:lnTo>
                    <a:pt x="232511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1" name="object 171"/>
            <p:cNvSpPr/>
            <p:nvPr/>
          </p:nvSpPr>
          <p:spPr>
            <a:xfrm>
              <a:off x="5805868" y="1452161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45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498" y="17208"/>
                  </a:lnTo>
                  <a:lnTo>
                    <a:pt x="106845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2" name="object 172"/>
            <p:cNvSpPr/>
            <p:nvPr/>
          </p:nvSpPr>
          <p:spPr>
            <a:xfrm>
              <a:off x="5805868" y="1452161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83"/>
                  </a:lnTo>
                  <a:lnTo>
                    <a:pt x="232498" y="17208"/>
                  </a:lnTo>
                  <a:lnTo>
                    <a:pt x="106845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" name="object 173"/>
            <p:cNvSpPr/>
            <p:nvPr/>
          </p:nvSpPr>
          <p:spPr>
            <a:xfrm>
              <a:off x="5912383" y="1356123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524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" name="object 174"/>
            <p:cNvSpPr/>
            <p:nvPr/>
          </p:nvSpPr>
          <p:spPr>
            <a:xfrm>
              <a:off x="5912383" y="1356123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83"/>
                  </a:lnTo>
                  <a:lnTo>
                    <a:pt x="232524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" name="object 175"/>
            <p:cNvSpPr/>
            <p:nvPr/>
          </p:nvSpPr>
          <p:spPr>
            <a:xfrm>
              <a:off x="5592824" y="163172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6" name="object 176"/>
            <p:cNvSpPr/>
            <p:nvPr/>
          </p:nvSpPr>
          <p:spPr>
            <a:xfrm>
              <a:off x="5592824" y="163172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7" name="object 177"/>
            <p:cNvSpPr/>
            <p:nvPr/>
          </p:nvSpPr>
          <p:spPr>
            <a:xfrm>
              <a:off x="6018923" y="1296701"/>
              <a:ext cx="126364" cy="76835"/>
            </a:xfrm>
            <a:custGeom>
              <a:avLst/>
              <a:gdLst/>
              <a:ahLst/>
              <a:cxnLst/>
              <a:rect l="l" t="t" r="r" b="b"/>
              <a:pathLst>
                <a:path w="126364" h="76834">
                  <a:moveTo>
                    <a:pt x="0" y="0"/>
                  </a:moveTo>
                  <a:lnTo>
                    <a:pt x="292" y="59423"/>
                  </a:lnTo>
                  <a:lnTo>
                    <a:pt x="125984" y="76631"/>
                  </a:lnTo>
                  <a:lnTo>
                    <a:pt x="125984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8" name="object 178"/>
            <p:cNvSpPr/>
            <p:nvPr/>
          </p:nvSpPr>
          <p:spPr>
            <a:xfrm>
              <a:off x="6018923" y="1296701"/>
              <a:ext cx="126364" cy="76835"/>
            </a:xfrm>
            <a:custGeom>
              <a:avLst/>
              <a:gdLst/>
              <a:ahLst/>
              <a:cxnLst/>
              <a:rect l="l" t="t" r="r" b="b"/>
              <a:pathLst>
                <a:path w="126364" h="76834">
                  <a:moveTo>
                    <a:pt x="292" y="59423"/>
                  </a:moveTo>
                  <a:lnTo>
                    <a:pt x="125984" y="76631"/>
                  </a:lnTo>
                  <a:lnTo>
                    <a:pt x="125984" y="16852"/>
                  </a:lnTo>
                  <a:lnTo>
                    <a:pt x="0" y="0"/>
                  </a:lnTo>
                  <a:lnTo>
                    <a:pt x="292" y="59423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9" name="object 179"/>
            <p:cNvSpPr/>
            <p:nvPr/>
          </p:nvSpPr>
          <p:spPr>
            <a:xfrm>
              <a:off x="5912383" y="1435056"/>
              <a:ext cx="126364" cy="34925"/>
            </a:xfrm>
            <a:custGeom>
              <a:avLst/>
              <a:gdLst/>
              <a:ahLst/>
              <a:cxnLst/>
              <a:rect l="l" t="t" r="r" b="b"/>
              <a:pathLst>
                <a:path w="126364" h="34925">
                  <a:moveTo>
                    <a:pt x="0" y="0"/>
                  </a:moveTo>
                  <a:lnTo>
                    <a:pt x="330" y="17106"/>
                  </a:lnTo>
                  <a:lnTo>
                    <a:pt x="125984" y="34315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0" name="object 180"/>
            <p:cNvSpPr/>
            <p:nvPr/>
          </p:nvSpPr>
          <p:spPr>
            <a:xfrm>
              <a:off x="5912383" y="1435056"/>
              <a:ext cx="126364" cy="34925"/>
            </a:xfrm>
            <a:custGeom>
              <a:avLst/>
              <a:gdLst/>
              <a:ahLst/>
              <a:cxnLst/>
              <a:rect l="l" t="t" r="r" b="b"/>
              <a:pathLst>
                <a:path w="126364" h="34925">
                  <a:moveTo>
                    <a:pt x="330" y="17106"/>
                  </a:moveTo>
                  <a:lnTo>
                    <a:pt x="125984" y="34315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30" y="17106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" name="object 181"/>
            <p:cNvSpPr/>
            <p:nvPr/>
          </p:nvSpPr>
          <p:spPr>
            <a:xfrm>
              <a:off x="5805868" y="1531094"/>
              <a:ext cx="126364" cy="48895"/>
            </a:xfrm>
            <a:custGeom>
              <a:avLst/>
              <a:gdLst/>
              <a:ahLst/>
              <a:cxnLst/>
              <a:rect l="l" t="t" r="r" b="b"/>
              <a:pathLst>
                <a:path w="126364" h="48894">
                  <a:moveTo>
                    <a:pt x="0" y="0"/>
                  </a:moveTo>
                  <a:lnTo>
                    <a:pt x="304" y="31394"/>
                  </a:lnTo>
                  <a:lnTo>
                    <a:pt x="125984" y="48602"/>
                  </a:lnTo>
                  <a:lnTo>
                    <a:pt x="125984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2" name="object 182"/>
            <p:cNvSpPr/>
            <p:nvPr/>
          </p:nvSpPr>
          <p:spPr>
            <a:xfrm>
              <a:off x="5805868" y="1531094"/>
              <a:ext cx="126364" cy="48895"/>
            </a:xfrm>
            <a:custGeom>
              <a:avLst/>
              <a:gdLst/>
              <a:ahLst/>
              <a:cxnLst/>
              <a:rect l="l" t="t" r="r" b="b"/>
              <a:pathLst>
                <a:path w="126364" h="48894">
                  <a:moveTo>
                    <a:pt x="304" y="31394"/>
                  </a:moveTo>
                  <a:lnTo>
                    <a:pt x="125984" y="48602"/>
                  </a:lnTo>
                  <a:lnTo>
                    <a:pt x="125984" y="16852"/>
                  </a:lnTo>
                  <a:lnTo>
                    <a:pt x="0" y="0"/>
                  </a:lnTo>
                  <a:lnTo>
                    <a:pt x="304" y="31394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" name="object 183"/>
            <p:cNvSpPr/>
            <p:nvPr/>
          </p:nvSpPr>
          <p:spPr>
            <a:xfrm>
              <a:off x="6145555" y="119152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71" y="95770"/>
                  </a:lnTo>
                  <a:lnTo>
                    <a:pt x="232486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4" name="object 184"/>
            <p:cNvSpPr/>
            <p:nvPr/>
          </p:nvSpPr>
          <p:spPr>
            <a:xfrm>
              <a:off x="6145555" y="119152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71" y="95770"/>
                  </a:lnTo>
                  <a:lnTo>
                    <a:pt x="232486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5" name="object 185"/>
            <p:cNvSpPr/>
            <p:nvPr/>
          </p:nvSpPr>
          <p:spPr>
            <a:xfrm>
              <a:off x="5825985" y="1541581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45" y="0"/>
                  </a:moveTo>
                  <a:lnTo>
                    <a:pt x="0" y="78930"/>
                  </a:lnTo>
                  <a:lnTo>
                    <a:pt x="125958" y="95783"/>
                  </a:lnTo>
                  <a:lnTo>
                    <a:pt x="232498" y="17208"/>
                  </a:lnTo>
                  <a:lnTo>
                    <a:pt x="106845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6" name="object 186"/>
            <p:cNvSpPr/>
            <p:nvPr/>
          </p:nvSpPr>
          <p:spPr>
            <a:xfrm>
              <a:off x="5825985" y="1541581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58" y="95783"/>
                  </a:lnTo>
                  <a:lnTo>
                    <a:pt x="232498" y="17208"/>
                  </a:lnTo>
                  <a:lnTo>
                    <a:pt x="106845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" name="object 187"/>
            <p:cNvSpPr/>
            <p:nvPr/>
          </p:nvSpPr>
          <p:spPr>
            <a:xfrm>
              <a:off x="5932500" y="142664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8" name="object 188"/>
            <p:cNvSpPr/>
            <p:nvPr/>
          </p:nvSpPr>
          <p:spPr>
            <a:xfrm>
              <a:off x="5932500" y="142664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" name="object 189"/>
            <p:cNvSpPr/>
            <p:nvPr/>
          </p:nvSpPr>
          <p:spPr>
            <a:xfrm>
              <a:off x="6039015" y="1318854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57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0" name="object 190"/>
            <p:cNvSpPr/>
            <p:nvPr/>
          </p:nvSpPr>
          <p:spPr>
            <a:xfrm>
              <a:off x="6039015" y="1318854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1" name="object 191"/>
            <p:cNvSpPr/>
            <p:nvPr/>
          </p:nvSpPr>
          <p:spPr>
            <a:xfrm>
              <a:off x="5932500" y="1505579"/>
              <a:ext cx="126364" cy="53340"/>
            </a:xfrm>
            <a:custGeom>
              <a:avLst/>
              <a:gdLst/>
              <a:ahLst/>
              <a:cxnLst/>
              <a:rect l="l" t="t" r="r" b="b"/>
              <a:pathLst>
                <a:path w="126364" h="53340">
                  <a:moveTo>
                    <a:pt x="0" y="0"/>
                  </a:moveTo>
                  <a:lnTo>
                    <a:pt x="330" y="36004"/>
                  </a:lnTo>
                  <a:lnTo>
                    <a:pt x="125984" y="53213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2" name="object 192"/>
            <p:cNvSpPr/>
            <p:nvPr/>
          </p:nvSpPr>
          <p:spPr>
            <a:xfrm>
              <a:off x="5932500" y="1505579"/>
              <a:ext cx="126364" cy="53340"/>
            </a:xfrm>
            <a:custGeom>
              <a:avLst/>
              <a:gdLst/>
              <a:ahLst/>
              <a:cxnLst/>
              <a:rect l="l" t="t" r="r" b="b"/>
              <a:pathLst>
                <a:path w="126364" h="53340">
                  <a:moveTo>
                    <a:pt x="330" y="36004"/>
                  </a:moveTo>
                  <a:lnTo>
                    <a:pt x="125984" y="53213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30" y="36004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3" name="object 193"/>
            <p:cNvSpPr/>
            <p:nvPr/>
          </p:nvSpPr>
          <p:spPr>
            <a:xfrm>
              <a:off x="6039015" y="1397778"/>
              <a:ext cx="126364" cy="46355"/>
            </a:xfrm>
            <a:custGeom>
              <a:avLst/>
              <a:gdLst/>
              <a:ahLst/>
              <a:cxnLst/>
              <a:rect l="l" t="t" r="r" b="b"/>
              <a:pathLst>
                <a:path w="126364" h="46355">
                  <a:moveTo>
                    <a:pt x="0" y="0"/>
                  </a:moveTo>
                  <a:lnTo>
                    <a:pt x="317" y="28867"/>
                  </a:lnTo>
                  <a:lnTo>
                    <a:pt x="125983" y="46075"/>
                  </a:lnTo>
                  <a:lnTo>
                    <a:pt x="125983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4" name="object 194"/>
            <p:cNvSpPr/>
            <p:nvPr/>
          </p:nvSpPr>
          <p:spPr>
            <a:xfrm>
              <a:off x="6039015" y="1397778"/>
              <a:ext cx="126364" cy="46355"/>
            </a:xfrm>
            <a:custGeom>
              <a:avLst/>
              <a:gdLst/>
              <a:ahLst/>
              <a:cxnLst/>
              <a:rect l="l" t="t" r="r" b="b"/>
              <a:pathLst>
                <a:path w="126364" h="46355">
                  <a:moveTo>
                    <a:pt x="317" y="28867"/>
                  </a:moveTo>
                  <a:lnTo>
                    <a:pt x="125983" y="46075"/>
                  </a:lnTo>
                  <a:lnTo>
                    <a:pt x="125983" y="16852"/>
                  </a:lnTo>
                  <a:lnTo>
                    <a:pt x="0" y="0"/>
                  </a:lnTo>
                  <a:lnTo>
                    <a:pt x="317" y="28867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" name="object 195"/>
            <p:cNvSpPr/>
            <p:nvPr/>
          </p:nvSpPr>
          <p:spPr>
            <a:xfrm>
              <a:off x="6145555" y="1270457"/>
              <a:ext cx="126364" cy="66040"/>
            </a:xfrm>
            <a:custGeom>
              <a:avLst/>
              <a:gdLst/>
              <a:ahLst/>
              <a:cxnLst/>
              <a:rect l="l" t="t" r="r" b="b"/>
              <a:pathLst>
                <a:path w="126364" h="66040">
                  <a:moveTo>
                    <a:pt x="0" y="0"/>
                  </a:moveTo>
                  <a:lnTo>
                    <a:pt x="317" y="48399"/>
                  </a:lnTo>
                  <a:lnTo>
                    <a:pt x="125971" y="65608"/>
                  </a:lnTo>
                  <a:lnTo>
                    <a:pt x="125971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6" name="object 196"/>
            <p:cNvSpPr/>
            <p:nvPr/>
          </p:nvSpPr>
          <p:spPr>
            <a:xfrm>
              <a:off x="6145555" y="1270457"/>
              <a:ext cx="126364" cy="66040"/>
            </a:xfrm>
            <a:custGeom>
              <a:avLst/>
              <a:gdLst/>
              <a:ahLst/>
              <a:cxnLst/>
              <a:rect l="l" t="t" r="r" b="b"/>
              <a:pathLst>
                <a:path w="126364" h="66040">
                  <a:moveTo>
                    <a:pt x="317" y="48399"/>
                  </a:moveTo>
                  <a:lnTo>
                    <a:pt x="125971" y="65608"/>
                  </a:lnTo>
                  <a:lnTo>
                    <a:pt x="125971" y="16840"/>
                  </a:lnTo>
                  <a:lnTo>
                    <a:pt x="0" y="0"/>
                  </a:lnTo>
                  <a:lnTo>
                    <a:pt x="317" y="48399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" name="object 197"/>
            <p:cNvSpPr/>
            <p:nvPr/>
          </p:nvSpPr>
          <p:spPr>
            <a:xfrm>
              <a:off x="6272174" y="113361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/>
            <p:cNvSpPr/>
            <p:nvPr/>
          </p:nvSpPr>
          <p:spPr>
            <a:xfrm>
              <a:off x="6272174" y="113361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83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9" name="object 199"/>
            <p:cNvSpPr/>
            <p:nvPr/>
          </p:nvSpPr>
          <p:spPr>
            <a:xfrm>
              <a:off x="6225349" y="1563833"/>
              <a:ext cx="0" cy="1165225"/>
            </a:xfrm>
            <a:custGeom>
              <a:avLst/>
              <a:gdLst/>
              <a:ahLst/>
              <a:cxnLst/>
              <a:rect l="l" t="t" r="r" b="b"/>
              <a:pathLst>
                <a:path w="0" h="1165225">
                  <a:moveTo>
                    <a:pt x="0" y="0"/>
                  </a:moveTo>
                  <a:lnTo>
                    <a:pt x="0" y="1164717"/>
                  </a:lnTo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0" name="object 200"/>
            <p:cNvSpPr/>
            <p:nvPr/>
          </p:nvSpPr>
          <p:spPr>
            <a:xfrm>
              <a:off x="5952617" y="148492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498" y="17221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1" name="object 201"/>
            <p:cNvSpPr/>
            <p:nvPr/>
          </p:nvSpPr>
          <p:spPr>
            <a:xfrm>
              <a:off x="5952617" y="148492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83"/>
                  </a:lnTo>
                  <a:lnTo>
                    <a:pt x="232498" y="17221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2" name="object 202"/>
            <p:cNvSpPr/>
            <p:nvPr/>
          </p:nvSpPr>
          <p:spPr>
            <a:xfrm>
              <a:off x="6059131" y="138714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511" y="17221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3" name="object 203"/>
            <p:cNvSpPr/>
            <p:nvPr/>
          </p:nvSpPr>
          <p:spPr>
            <a:xfrm>
              <a:off x="6059131" y="138714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83"/>
                  </a:lnTo>
                  <a:lnTo>
                    <a:pt x="232511" y="17221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4" name="object 204"/>
            <p:cNvSpPr/>
            <p:nvPr/>
          </p:nvSpPr>
          <p:spPr>
            <a:xfrm>
              <a:off x="6165672" y="1269424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71" y="95783"/>
                  </a:lnTo>
                  <a:lnTo>
                    <a:pt x="232486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5" name="object 205"/>
            <p:cNvSpPr/>
            <p:nvPr/>
          </p:nvSpPr>
          <p:spPr>
            <a:xfrm>
              <a:off x="6165672" y="1269424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71" y="95783"/>
                  </a:lnTo>
                  <a:lnTo>
                    <a:pt x="232486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6" name="object 206"/>
            <p:cNvSpPr/>
            <p:nvPr/>
          </p:nvSpPr>
          <p:spPr>
            <a:xfrm>
              <a:off x="5952617" y="1563853"/>
              <a:ext cx="126364" cy="32384"/>
            </a:xfrm>
            <a:custGeom>
              <a:avLst/>
              <a:gdLst/>
              <a:ahLst/>
              <a:cxnLst/>
              <a:rect l="l" t="t" r="r" b="b"/>
              <a:pathLst>
                <a:path w="126364" h="32384">
                  <a:moveTo>
                    <a:pt x="0" y="0"/>
                  </a:moveTo>
                  <a:lnTo>
                    <a:pt x="330" y="15011"/>
                  </a:lnTo>
                  <a:lnTo>
                    <a:pt x="125984" y="32219"/>
                  </a:lnTo>
                  <a:lnTo>
                    <a:pt x="125984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7" name="object 207"/>
            <p:cNvSpPr/>
            <p:nvPr/>
          </p:nvSpPr>
          <p:spPr>
            <a:xfrm>
              <a:off x="5952617" y="1563853"/>
              <a:ext cx="126364" cy="32384"/>
            </a:xfrm>
            <a:custGeom>
              <a:avLst/>
              <a:gdLst/>
              <a:ahLst/>
              <a:cxnLst/>
              <a:rect l="l" t="t" r="r" b="b"/>
              <a:pathLst>
                <a:path w="126364" h="32384">
                  <a:moveTo>
                    <a:pt x="330" y="15011"/>
                  </a:moveTo>
                  <a:lnTo>
                    <a:pt x="125984" y="32219"/>
                  </a:lnTo>
                  <a:lnTo>
                    <a:pt x="125984" y="16852"/>
                  </a:lnTo>
                  <a:lnTo>
                    <a:pt x="0" y="0"/>
                  </a:lnTo>
                  <a:lnTo>
                    <a:pt x="330" y="15011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8" name="object 208"/>
            <p:cNvSpPr/>
            <p:nvPr/>
          </p:nvSpPr>
          <p:spPr>
            <a:xfrm>
              <a:off x="6059130" y="1466648"/>
              <a:ext cx="126364" cy="35560"/>
            </a:xfrm>
            <a:custGeom>
              <a:avLst/>
              <a:gdLst/>
              <a:ahLst/>
              <a:cxnLst/>
              <a:rect l="l" t="t" r="r" b="b"/>
              <a:pathLst>
                <a:path w="126364" h="35559">
                  <a:moveTo>
                    <a:pt x="0" y="0"/>
                  </a:moveTo>
                  <a:lnTo>
                    <a:pt x="317" y="18275"/>
                  </a:lnTo>
                  <a:lnTo>
                    <a:pt x="125983" y="35496"/>
                  </a:lnTo>
                  <a:lnTo>
                    <a:pt x="125983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9" name="object 209"/>
            <p:cNvSpPr/>
            <p:nvPr/>
          </p:nvSpPr>
          <p:spPr>
            <a:xfrm>
              <a:off x="6059130" y="1466648"/>
              <a:ext cx="126364" cy="35560"/>
            </a:xfrm>
            <a:custGeom>
              <a:avLst/>
              <a:gdLst/>
              <a:ahLst/>
              <a:cxnLst/>
              <a:rect l="l" t="t" r="r" b="b"/>
              <a:pathLst>
                <a:path w="126364" h="35559">
                  <a:moveTo>
                    <a:pt x="317" y="18275"/>
                  </a:moveTo>
                  <a:lnTo>
                    <a:pt x="125983" y="35496"/>
                  </a:lnTo>
                  <a:lnTo>
                    <a:pt x="125983" y="16852"/>
                  </a:lnTo>
                  <a:lnTo>
                    <a:pt x="0" y="0"/>
                  </a:lnTo>
                  <a:lnTo>
                    <a:pt x="317" y="18275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0" name="object 210"/>
            <p:cNvSpPr/>
            <p:nvPr/>
          </p:nvSpPr>
          <p:spPr>
            <a:xfrm>
              <a:off x="6165672" y="1348357"/>
              <a:ext cx="126364" cy="56515"/>
            </a:xfrm>
            <a:custGeom>
              <a:avLst/>
              <a:gdLst/>
              <a:ahLst/>
              <a:cxnLst/>
              <a:rect l="l" t="t" r="r" b="b"/>
              <a:pathLst>
                <a:path w="126364" h="56515">
                  <a:moveTo>
                    <a:pt x="0" y="0"/>
                  </a:moveTo>
                  <a:lnTo>
                    <a:pt x="292" y="38785"/>
                  </a:lnTo>
                  <a:lnTo>
                    <a:pt x="125971" y="56006"/>
                  </a:lnTo>
                  <a:lnTo>
                    <a:pt x="125971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1" name="object 211"/>
            <p:cNvSpPr/>
            <p:nvPr/>
          </p:nvSpPr>
          <p:spPr>
            <a:xfrm>
              <a:off x="6165672" y="1348357"/>
              <a:ext cx="126364" cy="56515"/>
            </a:xfrm>
            <a:custGeom>
              <a:avLst/>
              <a:gdLst/>
              <a:ahLst/>
              <a:cxnLst/>
              <a:rect l="l" t="t" r="r" b="b"/>
              <a:pathLst>
                <a:path w="126364" h="56515">
                  <a:moveTo>
                    <a:pt x="292" y="38785"/>
                  </a:moveTo>
                  <a:lnTo>
                    <a:pt x="125971" y="56006"/>
                  </a:lnTo>
                  <a:lnTo>
                    <a:pt x="125971" y="16852"/>
                  </a:lnTo>
                  <a:lnTo>
                    <a:pt x="0" y="0"/>
                  </a:lnTo>
                  <a:lnTo>
                    <a:pt x="292" y="38785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2" name="object 212"/>
            <p:cNvSpPr/>
            <p:nvPr/>
          </p:nvSpPr>
          <p:spPr>
            <a:xfrm>
              <a:off x="6272173" y="1212556"/>
              <a:ext cx="126364" cy="74295"/>
            </a:xfrm>
            <a:custGeom>
              <a:avLst/>
              <a:gdLst/>
              <a:ahLst/>
              <a:cxnLst/>
              <a:rect l="l" t="t" r="r" b="b"/>
              <a:pathLst>
                <a:path w="126364" h="74294">
                  <a:moveTo>
                    <a:pt x="0" y="0"/>
                  </a:moveTo>
                  <a:lnTo>
                    <a:pt x="330" y="56870"/>
                  </a:lnTo>
                  <a:lnTo>
                    <a:pt x="125984" y="74079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3" name="object 213"/>
            <p:cNvSpPr/>
            <p:nvPr/>
          </p:nvSpPr>
          <p:spPr>
            <a:xfrm>
              <a:off x="6272173" y="1212556"/>
              <a:ext cx="126364" cy="74295"/>
            </a:xfrm>
            <a:custGeom>
              <a:avLst/>
              <a:gdLst/>
              <a:ahLst/>
              <a:cxnLst/>
              <a:rect l="l" t="t" r="r" b="b"/>
              <a:pathLst>
                <a:path w="126364" h="74294">
                  <a:moveTo>
                    <a:pt x="330" y="56870"/>
                  </a:moveTo>
                  <a:lnTo>
                    <a:pt x="125984" y="74079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30" y="5687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4" name="object 214"/>
            <p:cNvSpPr/>
            <p:nvPr/>
          </p:nvSpPr>
          <p:spPr>
            <a:xfrm>
              <a:off x="6398806" y="108449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5" name="object 215"/>
            <p:cNvSpPr/>
            <p:nvPr/>
          </p:nvSpPr>
          <p:spPr>
            <a:xfrm>
              <a:off x="6398806" y="108449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83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6" name="object 216"/>
            <p:cNvSpPr/>
            <p:nvPr/>
          </p:nvSpPr>
          <p:spPr>
            <a:xfrm>
              <a:off x="6079248" y="143322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7" name="object 217"/>
            <p:cNvSpPr/>
            <p:nvPr/>
          </p:nvSpPr>
          <p:spPr>
            <a:xfrm>
              <a:off x="6079248" y="1433229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8" name="object 218"/>
            <p:cNvSpPr/>
            <p:nvPr/>
          </p:nvSpPr>
          <p:spPr>
            <a:xfrm>
              <a:off x="6185763" y="133602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57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9" name="object 219"/>
            <p:cNvSpPr/>
            <p:nvPr/>
          </p:nvSpPr>
          <p:spPr>
            <a:xfrm>
              <a:off x="6185763" y="133602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511" y="17208"/>
                  </a:lnTo>
                  <a:lnTo>
                    <a:pt x="106857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" name="object 220"/>
            <p:cNvSpPr/>
            <p:nvPr/>
          </p:nvSpPr>
          <p:spPr>
            <a:xfrm>
              <a:off x="6292291" y="121737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83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1" name="object 221"/>
            <p:cNvSpPr/>
            <p:nvPr/>
          </p:nvSpPr>
          <p:spPr>
            <a:xfrm>
              <a:off x="6292291" y="121737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83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222"/>
            <p:cNvSpPr/>
            <p:nvPr/>
          </p:nvSpPr>
          <p:spPr>
            <a:xfrm>
              <a:off x="6079248" y="1512158"/>
              <a:ext cx="126364" cy="48260"/>
            </a:xfrm>
            <a:custGeom>
              <a:avLst/>
              <a:gdLst/>
              <a:ahLst/>
              <a:cxnLst/>
              <a:rect l="l" t="t" r="r" b="b"/>
              <a:pathLst>
                <a:path w="126364" h="48259">
                  <a:moveTo>
                    <a:pt x="0" y="0"/>
                  </a:moveTo>
                  <a:lnTo>
                    <a:pt x="317" y="30988"/>
                  </a:lnTo>
                  <a:lnTo>
                    <a:pt x="125983" y="48196"/>
                  </a:lnTo>
                  <a:lnTo>
                    <a:pt x="125983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3" name="object 223"/>
            <p:cNvSpPr/>
            <p:nvPr/>
          </p:nvSpPr>
          <p:spPr>
            <a:xfrm>
              <a:off x="6079248" y="1512158"/>
              <a:ext cx="126364" cy="48260"/>
            </a:xfrm>
            <a:custGeom>
              <a:avLst/>
              <a:gdLst/>
              <a:ahLst/>
              <a:cxnLst/>
              <a:rect l="l" t="t" r="r" b="b"/>
              <a:pathLst>
                <a:path w="126364" h="48259">
                  <a:moveTo>
                    <a:pt x="317" y="30988"/>
                  </a:moveTo>
                  <a:lnTo>
                    <a:pt x="125983" y="48196"/>
                  </a:lnTo>
                  <a:lnTo>
                    <a:pt x="125983" y="16840"/>
                  </a:lnTo>
                  <a:lnTo>
                    <a:pt x="0" y="0"/>
                  </a:lnTo>
                  <a:lnTo>
                    <a:pt x="317" y="30988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4" name="object 224"/>
            <p:cNvSpPr/>
            <p:nvPr/>
          </p:nvSpPr>
          <p:spPr>
            <a:xfrm>
              <a:off x="6185763" y="1414955"/>
              <a:ext cx="126364" cy="35560"/>
            </a:xfrm>
            <a:custGeom>
              <a:avLst/>
              <a:gdLst/>
              <a:ahLst/>
              <a:cxnLst/>
              <a:rect l="l" t="t" r="r" b="b"/>
              <a:pathLst>
                <a:path w="126364" h="35559">
                  <a:moveTo>
                    <a:pt x="0" y="0"/>
                  </a:moveTo>
                  <a:lnTo>
                    <a:pt x="317" y="18275"/>
                  </a:lnTo>
                  <a:lnTo>
                    <a:pt x="125983" y="35483"/>
                  </a:lnTo>
                  <a:lnTo>
                    <a:pt x="125983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5" name="object 225"/>
            <p:cNvSpPr/>
            <p:nvPr/>
          </p:nvSpPr>
          <p:spPr>
            <a:xfrm>
              <a:off x="6185763" y="1414955"/>
              <a:ext cx="126364" cy="35560"/>
            </a:xfrm>
            <a:custGeom>
              <a:avLst/>
              <a:gdLst/>
              <a:ahLst/>
              <a:cxnLst/>
              <a:rect l="l" t="t" r="r" b="b"/>
              <a:pathLst>
                <a:path w="126364" h="35559">
                  <a:moveTo>
                    <a:pt x="317" y="18275"/>
                  </a:moveTo>
                  <a:lnTo>
                    <a:pt x="125983" y="35483"/>
                  </a:lnTo>
                  <a:lnTo>
                    <a:pt x="125983" y="16840"/>
                  </a:lnTo>
                  <a:lnTo>
                    <a:pt x="0" y="0"/>
                  </a:lnTo>
                  <a:lnTo>
                    <a:pt x="317" y="18275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" name="object 226"/>
            <p:cNvSpPr/>
            <p:nvPr/>
          </p:nvSpPr>
          <p:spPr>
            <a:xfrm>
              <a:off x="6292291" y="1296301"/>
              <a:ext cx="126364" cy="57150"/>
            </a:xfrm>
            <a:custGeom>
              <a:avLst/>
              <a:gdLst/>
              <a:ahLst/>
              <a:cxnLst/>
              <a:rect l="l" t="t" r="r" b="b"/>
              <a:pathLst>
                <a:path w="126364" h="57150">
                  <a:moveTo>
                    <a:pt x="0" y="0"/>
                  </a:moveTo>
                  <a:lnTo>
                    <a:pt x="330" y="39725"/>
                  </a:lnTo>
                  <a:lnTo>
                    <a:pt x="125984" y="56934"/>
                  </a:lnTo>
                  <a:lnTo>
                    <a:pt x="125984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7" name="object 227"/>
            <p:cNvSpPr/>
            <p:nvPr/>
          </p:nvSpPr>
          <p:spPr>
            <a:xfrm>
              <a:off x="6292291" y="1296301"/>
              <a:ext cx="126364" cy="57150"/>
            </a:xfrm>
            <a:custGeom>
              <a:avLst/>
              <a:gdLst/>
              <a:ahLst/>
              <a:cxnLst/>
              <a:rect l="l" t="t" r="r" b="b"/>
              <a:pathLst>
                <a:path w="126364" h="57150">
                  <a:moveTo>
                    <a:pt x="330" y="39725"/>
                  </a:moveTo>
                  <a:lnTo>
                    <a:pt x="125984" y="56934"/>
                  </a:lnTo>
                  <a:lnTo>
                    <a:pt x="125984" y="16852"/>
                  </a:lnTo>
                  <a:lnTo>
                    <a:pt x="0" y="0"/>
                  </a:lnTo>
                  <a:lnTo>
                    <a:pt x="330" y="39725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8" name="object 228"/>
            <p:cNvSpPr/>
            <p:nvPr/>
          </p:nvSpPr>
          <p:spPr>
            <a:xfrm>
              <a:off x="6398806" y="1163425"/>
              <a:ext cx="126364" cy="71755"/>
            </a:xfrm>
            <a:custGeom>
              <a:avLst/>
              <a:gdLst/>
              <a:ahLst/>
              <a:cxnLst/>
              <a:rect l="l" t="t" r="r" b="b"/>
              <a:pathLst>
                <a:path w="126365" h="71755">
                  <a:moveTo>
                    <a:pt x="0" y="0"/>
                  </a:moveTo>
                  <a:lnTo>
                    <a:pt x="317" y="53949"/>
                  </a:lnTo>
                  <a:lnTo>
                    <a:pt x="125983" y="71158"/>
                  </a:lnTo>
                  <a:lnTo>
                    <a:pt x="125983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9" name="object 229"/>
            <p:cNvSpPr/>
            <p:nvPr/>
          </p:nvSpPr>
          <p:spPr>
            <a:xfrm>
              <a:off x="6398806" y="1163425"/>
              <a:ext cx="126364" cy="71755"/>
            </a:xfrm>
            <a:custGeom>
              <a:avLst/>
              <a:gdLst/>
              <a:ahLst/>
              <a:cxnLst/>
              <a:rect l="l" t="t" r="r" b="b"/>
              <a:pathLst>
                <a:path w="126365" h="71755">
                  <a:moveTo>
                    <a:pt x="317" y="53949"/>
                  </a:moveTo>
                  <a:lnTo>
                    <a:pt x="125983" y="71158"/>
                  </a:lnTo>
                  <a:lnTo>
                    <a:pt x="125983" y="16852"/>
                  </a:lnTo>
                  <a:lnTo>
                    <a:pt x="0" y="0"/>
                  </a:lnTo>
                  <a:lnTo>
                    <a:pt x="317" y="53949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0" name="object 230"/>
            <p:cNvSpPr/>
            <p:nvPr/>
          </p:nvSpPr>
          <p:spPr>
            <a:xfrm>
              <a:off x="6205880" y="136316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57" y="0"/>
                  </a:moveTo>
                  <a:lnTo>
                    <a:pt x="0" y="78930"/>
                  </a:lnTo>
                  <a:lnTo>
                    <a:pt x="125971" y="95770"/>
                  </a:lnTo>
                  <a:lnTo>
                    <a:pt x="232511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1" name="object 231"/>
            <p:cNvSpPr/>
            <p:nvPr/>
          </p:nvSpPr>
          <p:spPr>
            <a:xfrm>
              <a:off x="6205880" y="1363162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71" y="95770"/>
                  </a:lnTo>
                  <a:lnTo>
                    <a:pt x="232511" y="17208"/>
                  </a:lnTo>
                  <a:lnTo>
                    <a:pt x="106857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2" name="object 232"/>
            <p:cNvSpPr/>
            <p:nvPr/>
          </p:nvSpPr>
          <p:spPr>
            <a:xfrm>
              <a:off x="6312408" y="125448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17"/>
                  </a:ln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3" name="object 233"/>
            <p:cNvSpPr/>
            <p:nvPr/>
          </p:nvSpPr>
          <p:spPr>
            <a:xfrm>
              <a:off x="6312408" y="1254486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17"/>
                  </a:move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17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4" name="object 234"/>
            <p:cNvSpPr/>
            <p:nvPr/>
          </p:nvSpPr>
          <p:spPr>
            <a:xfrm>
              <a:off x="6418922" y="1134574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57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524" y="17208"/>
                  </a:lnTo>
                  <a:lnTo>
                    <a:pt x="106857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5" name="object 235"/>
            <p:cNvSpPr/>
            <p:nvPr/>
          </p:nvSpPr>
          <p:spPr>
            <a:xfrm>
              <a:off x="6418922" y="1134574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524" y="17208"/>
                  </a:lnTo>
                  <a:lnTo>
                    <a:pt x="106857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6" name="object 236"/>
            <p:cNvSpPr/>
            <p:nvPr/>
          </p:nvSpPr>
          <p:spPr>
            <a:xfrm>
              <a:off x="6525463" y="974484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86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7" name="object 237"/>
            <p:cNvSpPr/>
            <p:nvPr/>
          </p:nvSpPr>
          <p:spPr>
            <a:xfrm>
              <a:off x="6525463" y="974484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486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8" name="object 238"/>
            <p:cNvSpPr/>
            <p:nvPr/>
          </p:nvSpPr>
          <p:spPr>
            <a:xfrm>
              <a:off x="6205880" y="1442087"/>
              <a:ext cx="126364" cy="41910"/>
            </a:xfrm>
            <a:custGeom>
              <a:avLst/>
              <a:gdLst/>
              <a:ahLst/>
              <a:cxnLst/>
              <a:rect l="l" t="t" r="r" b="b"/>
              <a:pathLst>
                <a:path w="126364" h="41909">
                  <a:moveTo>
                    <a:pt x="0" y="0"/>
                  </a:moveTo>
                  <a:lnTo>
                    <a:pt x="317" y="24282"/>
                  </a:lnTo>
                  <a:lnTo>
                    <a:pt x="125971" y="41490"/>
                  </a:lnTo>
                  <a:lnTo>
                    <a:pt x="125971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9" name="object 239"/>
            <p:cNvSpPr/>
            <p:nvPr/>
          </p:nvSpPr>
          <p:spPr>
            <a:xfrm>
              <a:off x="6205880" y="1442087"/>
              <a:ext cx="126364" cy="41910"/>
            </a:xfrm>
            <a:custGeom>
              <a:avLst/>
              <a:gdLst/>
              <a:ahLst/>
              <a:cxnLst/>
              <a:rect l="l" t="t" r="r" b="b"/>
              <a:pathLst>
                <a:path w="126364" h="41909">
                  <a:moveTo>
                    <a:pt x="317" y="24282"/>
                  </a:moveTo>
                  <a:lnTo>
                    <a:pt x="125971" y="41490"/>
                  </a:lnTo>
                  <a:lnTo>
                    <a:pt x="125971" y="16852"/>
                  </a:lnTo>
                  <a:lnTo>
                    <a:pt x="0" y="0"/>
                  </a:lnTo>
                  <a:lnTo>
                    <a:pt x="317" y="24282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0" name="object 240"/>
            <p:cNvSpPr/>
            <p:nvPr/>
          </p:nvSpPr>
          <p:spPr>
            <a:xfrm>
              <a:off x="6312408" y="1333407"/>
              <a:ext cx="126364" cy="46990"/>
            </a:xfrm>
            <a:custGeom>
              <a:avLst/>
              <a:gdLst/>
              <a:ahLst/>
              <a:cxnLst/>
              <a:rect l="l" t="t" r="r" b="b"/>
              <a:pathLst>
                <a:path w="126364" h="46990">
                  <a:moveTo>
                    <a:pt x="0" y="0"/>
                  </a:moveTo>
                  <a:lnTo>
                    <a:pt x="330" y="29756"/>
                  </a:lnTo>
                  <a:lnTo>
                    <a:pt x="125984" y="46964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1" name="object 241"/>
            <p:cNvSpPr/>
            <p:nvPr/>
          </p:nvSpPr>
          <p:spPr>
            <a:xfrm>
              <a:off x="6312408" y="1333407"/>
              <a:ext cx="126364" cy="46990"/>
            </a:xfrm>
            <a:custGeom>
              <a:avLst/>
              <a:gdLst/>
              <a:ahLst/>
              <a:cxnLst/>
              <a:rect l="l" t="t" r="r" b="b"/>
              <a:pathLst>
                <a:path w="126364" h="46990">
                  <a:moveTo>
                    <a:pt x="330" y="29756"/>
                  </a:moveTo>
                  <a:lnTo>
                    <a:pt x="125984" y="46964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30" y="29756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2" name="object 242"/>
            <p:cNvSpPr/>
            <p:nvPr/>
          </p:nvSpPr>
          <p:spPr>
            <a:xfrm>
              <a:off x="6418922" y="1213511"/>
              <a:ext cx="126364" cy="58419"/>
            </a:xfrm>
            <a:custGeom>
              <a:avLst/>
              <a:gdLst/>
              <a:ahLst/>
              <a:cxnLst/>
              <a:rect l="l" t="t" r="r" b="b"/>
              <a:pathLst>
                <a:path w="126365" h="58419">
                  <a:moveTo>
                    <a:pt x="0" y="0"/>
                  </a:moveTo>
                  <a:lnTo>
                    <a:pt x="317" y="40970"/>
                  </a:lnTo>
                  <a:lnTo>
                    <a:pt x="125983" y="58178"/>
                  </a:lnTo>
                  <a:lnTo>
                    <a:pt x="125983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3" name="object 243"/>
            <p:cNvSpPr/>
            <p:nvPr/>
          </p:nvSpPr>
          <p:spPr>
            <a:xfrm>
              <a:off x="6418922" y="1213511"/>
              <a:ext cx="126364" cy="58419"/>
            </a:xfrm>
            <a:custGeom>
              <a:avLst/>
              <a:gdLst/>
              <a:ahLst/>
              <a:cxnLst/>
              <a:rect l="l" t="t" r="r" b="b"/>
              <a:pathLst>
                <a:path w="126365" h="58419">
                  <a:moveTo>
                    <a:pt x="317" y="40970"/>
                  </a:moveTo>
                  <a:lnTo>
                    <a:pt x="125983" y="58178"/>
                  </a:lnTo>
                  <a:lnTo>
                    <a:pt x="125983" y="16840"/>
                  </a:lnTo>
                  <a:lnTo>
                    <a:pt x="0" y="0"/>
                  </a:lnTo>
                  <a:lnTo>
                    <a:pt x="317" y="4097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4" name="object 244"/>
            <p:cNvSpPr/>
            <p:nvPr/>
          </p:nvSpPr>
          <p:spPr>
            <a:xfrm>
              <a:off x="6525461" y="1053416"/>
              <a:ext cx="126364" cy="98425"/>
            </a:xfrm>
            <a:custGeom>
              <a:avLst/>
              <a:gdLst/>
              <a:ahLst/>
              <a:cxnLst/>
              <a:rect l="l" t="t" r="r" b="b"/>
              <a:pathLst>
                <a:path w="126365" h="98425">
                  <a:moveTo>
                    <a:pt x="0" y="0"/>
                  </a:moveTo>
                  <a:lnTo>
                    <a:pt x="317" y="81152"/>
                  </a:lnTo>
                  <a:lnTo>
                    <a:pt x="125983" y="98374"/>
                  </a:lnTo>
                  <a:lnTo>
                    <a:pt x="125983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5" name="object 245"/>
            <p:cNvSpPr/>
            <p:nvPr/>
          </p:nvSpPr>
          <p:spPr>
            <a:xfrm>
              <a:off x="6525461" y="1053416"/>
              <a:ext cx="126364" cy="98425"/>
            </a:xfrm>
            <a:custGeom>
              <a:avLst/>
              <a:gdLst/>
              <a:ahLst/>
              <a:cxnLst/>
              <a:rect l="l" t="t" r="r" b="b"/>
              <a:pathLst>
                <a:path w="126365" h="98425">
                  <a:moveTo>
                    <a:pt x="317" y="81152"/>
                  </a:moveTo>
                  <a:lnTo>
                    <a:pt x="125983" y="98374"/>
                  </a:lnTo>
                  <a:lnTo>
                    <a:pt x="125983" y="16840"/>
                  </a:lnTo>
                  <a:lnTo>
                    <a:pt x="0" y="0"/>
                  </a:lnTo>
                  <a:lnTo>
                    <a:pt x="317" y="81152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6" name="object 246"/>
            <p:cNvSpPr/>
            <p:nvPr/>
          </p:nvSpPr>
          <p:spPr>
            <a:xfrm>
              <a:off x="6225349" y="1483588"/>
              <a:ext cx="106680" cy="1243330"/>
            </a:xfrm>
            <a:custGeom>
              <a:avLst/>
              <a:gdLst/>
              <a:ahLst/>
              <a:cxnLst/>
              <a:rect l="l" t="t" r="r" b="b"/>
              <a:pathLst>
                <a:path w="106679" h="1243330">
                  <a:moveTo>
                    <a:pt x="106502" y="0"/>
                  </a:moveTo>
                  <a:lnTo>
                    <a:pt x="0" y="78562"/>
                  </a:lnTo>
                  <a:lnTo>
                    <a:pt x="317" y="1243101"/>
                  </a:lnTo>
                  <a:lnTo>
                    <a:pt x="106502" y="1164907"/>
                  </a:lnTo>
                  <a:lnTo>
                    <a:pt x="106502" y="0"/>
                  </a:lnTo>
                  <a:close/>
                </a:path>
              </a:pathLst>
            </a:custGeom>
            <a:solidFill>
              <a:srgbClr val="41BEE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7" name="object 247"/>
            <p:cNvSpPr/>
            <p:nvPr/>
          </p:nvSpPr>
          <p:spPr>
            <a:xfrm>
              <a:off x="6225349" y="1483588"/>
              <a:ext cx="106680" cy="1243330"/>
            </a:xfrm>
            <a:custGeom>
              <a:avLst/>
              <a:gdLst/>
              <a:ahLst/>
              <a:cxnLst/>
              <a:rect l="l" t="t" r="r" b="b"/>
              <a:pathLst>
                <a:path w="106679" h="1243330">
                  <a:moveTo>
                    <a:pt x="317" y="1243101"/>
                  </a:moveTo>
                  <a:lnTo>
                    <a:pt x="106502" y="1164907"/>
                  </a:lnTo>
                  <a:lnTo>
                    <a:pt x="106502" y="0"/>
                  </a:lnTo>
                  <a:lnTo>
                    <a:pt x="0" y="78562"/>
                  </a:lnTo>
                  <a:lnTo>
                    <a:pt x="317" y="1243101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8" name="object 248"/>
            <p:cNvSpPr/>
            <p:nvPr/>
          </p:nvSpPr>
          <p:spPr>
            <a:xfrm>
              <a:off x="6331851" y="1380374"/>
              <a:ext cx="106680" cy="1268730"/>
            </a:xfrm>
            <a:custGeom>
              <a:avLst/>
              <a:gdLst/>
              <a:ahLst/>
              <a:cxnLst/>
              <a:rect l="l" t="t" r="r" b="b"/>
              <a:pathLst>
                <a:path w="106679" h="1268730">
                  <a:moveTo>
                    <a:pt x="106540" y="0"/>
                  </a:moveTo>
                  <a:lnTo>
                    <a:pt x="0" y="78562"/>
                  </a:lnTo>
                  <a:lnTo>
                    <a:pt x="330" y="1268133"/>
                  </a:lnTo>
                  <a:lnTo>
                    <a:pt x="106540" y="1189926"/>
                  </a:lnTo>
                  <a:lnTo>
                    <a:pt x="106540" y="0"/>
                  </a:lnTo>
                  <a:close/>
                </a:path>
              </a:pathLst>
            </a:custGeom>
            <a:solidFill>
              <a:srgbClr val="41BEE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9" name="object 249"/>
            <p:cNvSpPr/>
            <p:nvPr/>
          </p:nvSpPr>
          <p:spPr>
            <a:xfrm>
              <a:off x="6331851" y="1380374"/>
              <a:ext cx="106680" cy="1268730"/>
            </a:xfrm>
            <a:custGeom>
              <a:avLst/>
              <a:gdLst/>
              <a:ahLst/>
              <a:cxnLst/>
              <a:rect l="l" t="t" r="r" b="b"/>
              <a:pathLst>
                <a:path w="106679" h="1268730">
                  <a:moveTo>
                    <a:pt x="330" y="1268133"/>
                  </a:moveTo>
                  <a:lnTo>
                    <a:pt x="106540" y="1189926"/>
                  </a:lnTo>
                  <a:lnTo>
                    <a:pt x="106540" y="0"/>
                  </a:lnTo>
                  <a:lnTo>
                    <a:pt x="0" y="78562"/>
                  </a:lnTo>
                  <a:lnTo>
                    <a:pt x="330" y="1268133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0" name="object 250"/>
            <p:cNvSpPr/>
            <p:nvPr/>
          </p:nvSpPr>
          <p:spPr>
            <a:xfrm>
              <a:off x="6438392" y="1271689"/>
              <a:ext cx="106680" cy="1299210"/>
            </a:xfrm>
            <a:custGeom>
              <a:avLst/>
              <a:gdLst/>
              <a:ahLst/>
              <a:cxnLst/>
              <a:rect l="l" t="t" r="r" b="b"/>
              <a:pathLst>
                <a:path w="106679" h="1299210">
                  <a:moveTo>
                    <a:pt x="106514" y="0"/>
                  </a:moveTo>
                  <a:lnTo>
                    <a:pt x="0" y="78562"/>
                  </a:lnTo>
                  <a:lnTo>
                    <a:pt x="330" y="1298625"/>
                  </a:lnTo>
                  <a:lnTo>
                    <a:pt x="106514" y="1220419"/>
                  </a:lnTo>
                  <a:lnTo>
                    <a:pt x="106514" y="0"/>
                  </a:lnTo>
                  <a:close/>
                </a:path>
              </a:pathLst>
            </a:custGeom>
            <a:solidFill>
              <a:srgbClr val="41BEE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1" name="object 251"/>
            <p:cNvSpPr/>
            <p:nvPr/>
          </p:nvSpPr>
          <p:spPr>
            <a:xfrm>
              <a:off x="6438392" y="1271689"/>
              <a:ext cx="106680" cy="1299210"/>
            </a:xfrm>
            <a:custGeom>
              <a:avLst/>
              <a:gdLst/>
              <a:ahLst/>
              <a:cxnLst/>
              <a:rect l="l" t="t" r="r" b="b"/>
              <a:pathLst>
                <a:path w="106679" h="1299210">
                  <a:moveTo>
                    <a:pt x="330" y="1298625"/>
                  </a:moveTo>
                  <a:lnTo>
                    <a:pt x="106514" y="1220419"/>
                  </a:lnTo>
                  <a:lnTo>
                    <a:pt x="106514" y="0"/>
                  </a:lnTo>
                  <a:lnTo>
                    <a:pt x="0" y="78562"/>
                  </a:lnTo>
                  <a:lnTo>
                    <a:pt x="330" y="1298625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2" name="object 252"/>
            <p:cNvSpPr/>
            <p:nvPr/>
          </p:nvSpPr>
          <p:spPr>
            <a:xfrm>
              <a:off x="6544905" y="1151788"/>
              <a:ext cx="106680" cy="1340485"/>
            </a:xfrm>
            <a:custGeom>
              <a:avLst/>
              <a:gdLst/>
              <a:ahLst/>
              <a:cxnLst/>
              <a:rect l="l" t="t" r="r" b="b"/>
              <a:pathLst>
                <a:path w="106679" h="1340485">
                  <a:moveTo>
                    <a:pt x="106540" y="0"/>
                  </a:moveTo>
                  <a:lnTo>
                    <a:pt x="0" y="78562"/>
                  </a:lnTo>
                  <a:lnTo>
                    <a:pt x="317" y="1340319"/>
                  </a:lnTo>
                  <a:lnTo>
                    <a:pt x="106540" y="1262126"/>
                  </a:lnTo>
                  <a:lnTo>
                    <a:pt x="106540" y="0"/>
                  </a:lnTo>
                  <a:close/>
                </a:path>
              </a:pathLst>
            </a:custGeom>
            <a:solidFill>
              <a:srgbClr val="41BEE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3" name="object 253"/>
            <p:cNvSpPr/>
            <p:nvPr/>
          </p:nvSpPr>
          <p:spPr>
            <a:xfrm>
              <a:off x="6544905" y="1151788"/>
              <a:ext cx="106680" cy="1340485"/>
            </a:xfrm>
            <a:custGeom>
              <a:avLst/>
              <a:gdLst/>
              <a:ahLst/>
              <a:cxnLst/>
              <a:rect l="l" t="t" r="r" b="b"/>
              <a:pathLst>
                <a:path w="106679" h="1340485">
                  <a:moveTo>
                    <a:pt x="317" y="1340319"/>
                  </a:moveTo>
                  <a:lnTo>
                    <a:pt x="106540" y="1262126"/>
                  </a:lnTo>
                  <a:lnTo>
                    <a:pt x="106540" y="0"/>
                  </a:lnTo>
                  <a:lnTo>
                    <a:pt x="0" y="78562"/>
                  </a:lnTo>
                  <a:lnTo>
                    <a:pt x="317" y="1340319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4" name="object 254"/>
            <p:cNvSpPr/>
            <p:nvPr/>
          </p:nvSpPr>
          <p:spPr>
            <a:xfrm>
              <a:off x="6760527" y="2158987"/>
              <a:ext cx="290195" cy="44450"/>
            </a:xfrm>
            <a:custGeom>
              <a:avLst/>
              <a:gdLst/>
              <a:ahLst/>
              <a:cxnLst/>
              <a:rect l="l" t="t" r="r" b="b"/>
              <a:pathLst>
                <a:path w="290195" h="44450">
                  <a:moveTo>
                    <a:pt x="0" y="0"/>
                  </a:moveTo>
                  <a:lnTo>
                    <a:pt x="289928" y="43878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5" name="object 255"/>
            <p:cNvSpPr/>
            <p:nvPr/>
          </p:nvSpPr>
          <p:spPr>
            <a:xfrm>
              <a:off x="7033882" y="2180678"/>
              <a:ext cx="57150" cy="40640"/>
            </a:xfrm>
            <a:custGeom>
              <a:avLst/>
              <a:gdLst/>
              <a:ahLst/>
              <a:cxnLst/>
              <a:rect l="l" t="t" r="r" b="b"/>
              <a:pathLst>
                <a:path w="57150" h="40639">
                  <a:moveTo>
                    <a:pt x="6375" y="0"/>
                  </a:moveTo>
                  <a:lnTo>
                    <a:pt x="16573" y="22186"/>
                  </a:lnTo>
                  <a:lnTo>
                    <a:pt x="0" y="40131"/>
                  </a:lnTo>
                  <a:lnTo>
                    <a:pt x="56705" y="28549"/>
                  </a:lnTo>
                  <a:lnTo>
                    <a:pt x="6375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6" name="object 256"/>
            <p:cNvSpPr/>
            <p:nvPr/>
          </p:nvSpPr>
          <p:spPr>
            <a:xfrm>
              <a:off x="6651447" y="991692"/>
              <a:ext cx="106680" cy="1422400"/>
            </a:xfrm>
            <a:custGeom>
              <a:avLst/>
              <a:gdLst/>
              <a:ahLst/>
              <a:cxnLst/>
              <a:rect l="l" t="t" r="r" b="b"/>
              <a:pathLst>
                <a:path w="106679" h="1422400">
                  <a:moveTo>
                    <a:pt x="106502" y="0"/>
                  </a:moveTo>
                  <a:lnTo>
                    <a:pt x="0" y="78562"/>
                  </a:lnTo>
                  <a:lnTo>
                    <a:pt x="292" y="1422234"/>
                  </a:lnTo>
                  <a:lnTo>
                    <a:pt x="106502" y="1344040"/>
                  </a:lnTo>
                  <a:lnTo>
                    <a:pt x="106502" y="0"/>
                  </a:lnTo>
                  <a:close/>
                </a:path>
              </a:pathLst>
            </a:custGeom>
            <a:solidFill>
              <a:srgbClr val="41BEE8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7" name="object 257"/>
            <p:cNvSpPr/>
            <p:nvPr/>
          </p:nvSpPr>
          <p:spPr>
            <a:xfrm>
              <a:off x="6651447" y="991692"/>
              <a:ext cx="106680" cy="1422400"/>
            </a:xfrm>
            <a:custGeom>
              <a:avLst/>
              <a:gdLst/>
              <a:ahLst/>
              <a:cxnLst/>
              <a:rect l="l" t="t" r="r" b="b"/>
              <a:pathLst>
                <a:path w="106679" h="1422400">
                  <a:moveTo>
                    <a:pt x="292" y="1422234"/>
                  </a:moveTo>
                  <a:lnTo>
                    <a:pt x="106502" y="1344040"/>
                  </a:lnTo>
                  <a:lnTo>
                    <a:pt x="106502" y="0"/>
                  </a:lnTo>
                  <a:lnTo>
                    <a:pt x="0" y="78562"/>
                  </a:lnTo>
                  <a:lnTo>
                    <a:pt x="292" y="1422234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8" name="object 258"/>
            <p:cNvSpPr/>
            <p:nvPr/>
          </p:nvSpPr>
          <p:spPr>
            <a:xfrm>
              <a:off x="5592826" y="1710651"/>
              <a:ext cx="126364" cy="953135"/>
            </a:xfrm>
            <a:custGeom>
              <a:avLst/>
              <a:gdLst/>
              <a:ahLst/>
              <a:cxnLst/>
              <a:rect l="l" t="t" r="r" b="b"/>
              <a:pathLst>
                <a:path w="126364" h="953135">
                  <a:moveTo>
                    <a:pt x="0" y="0"/>
                  </a:moveTo>
                  <a:lnTo>
                    <a:pt x="317" y="935367"/>
                  </a:lnTo>
                  <a:lnTo>
                    <a:pt x="125983" y="952588"/>
                  </a:lnTo>
                  <a:lnTo>
                    <a:pt x="125983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9" name="object 259"/>
            <p:cNvSpPr/>
            <p:nvPr/>
          </p:nvSpPr>
          <p:spPr>
            <a:xfrm>
              <a:off x="5592826" y="1710651"/>
              <a:ext cx="126364" cy="953135"/>
            </a:xfrm>
            <a:custGeom>
              <a:avLst/>
              <a:gdLst/>
              <a:ahLst/>
              <a:cxnLst/>
              <a:rect l="l" t="t" r="r" b="b"/>
              <a:pathLst>
                <a:path w="126364" h="953135">
                  <a:moveTo>
                    <a:pt x="317" y="935367"/>
                  </a:moveTo>
                  <a:lnTo>
                    <a:pt x="125983" y="952588"/>
                  </a:lnTo>
                  <a:lnTo>
                    <a:pt x="125983" y="16840"/>
                  </a:lnTo>
                  <a:lnTo>
                    <a:pt x="0" y="0"/>
                  </a:lnTo>
                  <a:lnTo>
                    <a:pt x="317" y="935367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0" name="object 260"/>
            <p:cNvSpPr/>
            <p:nvPr/>
          </p:nvSpPr>
          <p:spPr>
            <a:xfrm>
              <a:off x="5466168" y="1727796"/>
              <a:ext cx="126364" cy="918210"/>
            </a:xfrm>
            <a:custGeom>
              <a:avLst/>
              <a:gdLst/>
              <a:ahLst/>
              <a:cxnLst/>
              <a:rect l="l" t="t" r="r" b="b"/>
              <a:pathLst>
                <a:path w="126364" h="918210">
                  <a:moveTo>
                    <a:pt x="0" y="0"/>
                  </a:moveTo>
                  <a:lnTo>
                    <a:pt x="330" y="900988"/>
                  </a:lnTo>
                  <a:lnTo>
                    <a:pt x="125984" y="918197"/>
                  </a:lnTo>
                  <a:lnTo>
                    <a:pt x="125984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1" name="object 261"/>
            <p:cNvSpPr/>
            <p:nvPr/>
          </p:nvSpPr>
          <p:spPr>
            <a:xfrm>
              <a:off x="5466168" y="1727796"/>
              <a:ext cx="126364" cy="918210"/>
            </a:xfrm>
            <a:custGeom>
              <a:avLst/>
              <a:gdLst/>
              <a:ahLst/>
              <a:cxnLst/>
              <a:rect l="l" t="t" r="r" b="b"/>
              <a:pathLst>
                <a:path w="126364" h="918210">
                  <a:moveTo>
                    <a:pt x="330" y="900988"/>
                  </a:moveTo>
                  <a:lnTo>
                    <a:pt x="125984" y="918197"/>
                  </a:lnTo>
                  <a:lnTo>
                    <a:pt x="125984" y="16852"/>
                  </a:lnTo>
                  <a:lnTo>
                    <a:pt x="0" y="0"/>
                  </a:lnTo>
                  <a:lnTo>
                    <a:pt x="330" y="900988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2" name="object 262"/>
            <p:cNvSpPr/>
            <p:nvPr/>
          </p:nvSpPr>
          <p:spPr>
            <a:xfrm>
              <a:off x="5719457" y="1610291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511" y="17221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3" name="object 263"/>
            <p:cNvSpPr/>
            <p:nvPr/>
          </p:nvSpPr>
          <p:spPr>
            <a:xfrm>
              <a:off x="5719457" y="1610291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70"/>
                  </a:lnTo>
                  <a:lnTo>
                    <a:pt x="232511" y="17221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4" name="object 264"/>
            <p:cNvSpPr/>
            <p:nvPr/>
          </p:nvSpPr>
          <p:spPr>
            <a:xfrm>
              <a:off x="5846102" y="1578863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45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98" y="17208"/>
                  </a:lnTo>
                  <a:lnTo>
                    <a:pt x="106845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5" name="object 265"/>
            <p:cNvSpPr/>
            <p:nvPr/>
          </p:nvSpPr>
          <p:spPr>
            <a:xfrm>
              <a:off x="5846102" y="1578863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70"/>
                  </a:lnTo>
                  <a:lnTo>
                    <a:pt x="232498" y="17208"/>
                  </a:lnTo>
                  <a:lnTo>
                    <a:pt x="106845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6" name="object 266"/>
            <p:cNvSpPr/>
            <p:nvPr/>
          </p:nvSpPr>
          <p:spPr>
            <a:xfrm>
              <a:off x="5972733" y="154314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7" name="object 267"/>
            <p:cNvSpPr/>
            <p:nvPr/>
          </p:nvSpPr>
          <p:spPr>
            <a:xfrm>
              <a:off x="5972733" y="1543145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5">
                  <a:moveTo>
                    <a:pt x="0" y="78930"/>
                  </a:moveTo>
                  <a:lnTo>
                    <a:pt x="125984" y="95770"/>
                  </a:lnTo>
                  <a:lnTo>
                    <a:pt x="232498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49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8" name="object 268"/>
            <p:cNvSpPr/>
            <p:nvPr/>
          </p:nvSpPr>
          <p:spPr>
            <a:xfrm>
              <a:off x="6099365" y="1466373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106832" y="0"/>
                  </a:moveTo>
                  <a:lnTo>
                    <a:pt x="0" y="78930"/>
                  </a:lnTo>
                  <a:lnTo>
                    <a:pt x="125984" y="95770"/>
                  </a:lnTo>
                  <a:lnTo>
                    <a:pt x="232486" y="17208"/>
                  </a:lnTo>
                  <a:lnTo>
                    <a:pt x="106832" y="0"/>
                  </a:lnTo>
                  <a:close/>
                </a:path>
              </a:pathLst>
            </a:custGeom>
            <a:solidFill>
              <a:srgbClr val="ABE1F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9" name="object 269"/>
            <p:cNvSpPr/>
            <p:nvPr/>
          </p:nvSpPr>
          <p:spPr>
            <a:xfrm>
              <a:off x="6099365" y="1466373"/>
              <a:ext cx="233045" cy="95885"/>
            </a:xfrm>
            <a:custGeom>
              <a:avLst/>
              <a:gdLst/>
              <a:ahLst/>
              <a:cxnLst/>
              <a:rect l="l" t="t" r="r" b="b"/>
              <a:pathLst>
                <a:path w="233045" h="95884">
                  <a:moveTo>
                    <a:pt x="0" y="78930"/>
                  </a:moveTo>
                  <a:lnTo>
                    <a:pt x="125984" y="95770"/>
                  </a:lnTo>
                  <a:lnTo>
                    <a:pt x="232486" y="17208"/>
                  </a:lnTo>
                  <a:lnTo>
                    <a:pt x="106832" y="0"/>
                  </a:lnTo>
                  <a:lnTo>
                    <a:pt x="0" y="7893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0" name="object 270"/>
            <p:cNvSpPr/>
            <p:nvPr/>
          </p:nvSpPr>
          <p:spPr>
            <a:xfrm>
              <a:off x="6099365" y="1545297"/>
              <a:ext cx="126364" cy="1183640"/>
            </a:xfrm>
            <a:custGeom>
              <a:avLst/>
              <a:gdLst/>
              <a:ahLst/>
              <a:cxnLst/>
              <a:rect l="l" t="t" r="r" b="b"/>
              <a:pathLst>
                <a:path w="126364" h="1183639">
                  <a:moveTo>
                    <a:pt x="0" y="0"/>
                  </a:moveTo>
                  <a:lnTo>
                    <a:pt x="317" y="1166050"/>
                  </a:lnTo>
                  <a:lnTo>
                    <a:pt x="125983" y="1183246"/>
                  </a:lnTo>
                  <a:lnTo>
                    <a:pt x="125983" y="16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1" name="object 271"/>
            <p:cNvSpPr/>
            <p:nvPr/>
          </p:nvSpPr>
          <p:spPr>
            <a:xfrm>
              <a:off x="6099365" y="1545297"/>
              <a:ext cx="126364" cy="1183640"/>
            </a:xfrm>
            <a:custGeom>
              <a:avLst/>
              <a:gdLst/>
              <a:ahLst/>
              <a:cxnLst/>
              <a:rect l="l" t="t" r="r" b="b"/>
              <a:pathLst>
                <a:path w="126364" h="1183639">
                  <a:moveTo>
                    <a:pt x="317" y="1166050"/>
                  </a:moveTo>
                  <a:lnTo>
                    <a:pt x="125983" y="1183246"/>
                  </a:lnTo>
                  <a:lnTo>
                    <a:pt x="125983" y="16852"/>
                  </a:lnTo>
                  <a:lnTo>
                    <a:pt x="0" y="0"/>
                  </a:lnTo>
                  <a:lnTo>
                    <a:pt x="317" y="1166050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2" name="object 272"/>
            <p:cNvSpPr/>
            <p:nvPr/>
          </p:nvSpPr>
          <p:spPr>
            <a:xfrm>
              <a:off x="5972732" y="1622082"/>
              <a:ext cx="126364" cy="1089660"/>
            </a:xfrm>
            <a:custGeom>
              <a:avLst/>
              <a:gdLst/>
              <a:ahLst/>
              <a:cxnLst/>
              <a:rect l="l" t="t" r="r" b="b"/>
              <a:pathLst>
                <a:path w="126364" h="1089660">
                  <a:moveTo>
                    <a:pt x="0" y="0"/>
                  </a:moveTo>
                  <a:lnTo>
                    <a:pt x="330" y="1072032"/>
                  </a:lnTo>
                  <a:lnTo>
                    <a:pt x="125984" y="1089228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3" name="object 273"/>
            <p:cNvSpPr/>
            <p:nvPr/>
          </p:nvSpPr>
          <p:spPr>
            <a:xfrm>
              <a:off x="5972732" y="1622082"/>
              <a:ext cx="126364" cy="1089660"/>
            </a:xfrm>
            <a:custGeom>
              <a:avLst/>
              <a:gdLst/>
              <a:ahLst/>
              <a:cxnLst/>
              <a:rect l="l" t="t" r="r" b="b"/>
              <a:pathLst>
                <a:path w="126364" h="1089660">
                  <a:moveTo>
                    <a:pt x="330" y="1072032"/>
                  </a:moveTo>
                  <a:lnTo>
                    <a:pt x="125984" y="1089228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30" y="1072032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4" name="object 274"/>
            <p:cNvSpPr/>
            <p:nvPr/>
          </p:nvSpPr>
          <p:spPr>
            <a:xfrm>
              <a:off x="5846102" y="1657794"/>
              <a:ext cx="126364" cy="1036319"/>
            </a:xfrm>
            <a:custGeom>
              <a:avLst/>
              <a:gdLst/>
              <a:ahLst/>
              <a:cxnLst/>
              <a:rect l="l" t="t" r="r" b="b"/>
              <a:pathLst>
                <a:path w="126364" h="1036319">
                  <a:moveTo>
                    <a:pt x="0" y="0"/>
                  </a:moveTo>
                  <a:lnTo>
                    <a:pt x="330" y="1019073"/>
                  </a:lnTo>
                  <a:lnTo>
                    <a:pt x="125984" y="1036281"/>
                  </a:lnTo>
                  <a:lnTo>
                    <a:pt x="125984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5" name="object 275"/>
            <p:cNvSpPr/>
            <p:nvPr/>
          </p:nvSpPr>
          <p:spPr>
            <a:xfrm>
              <a:off x="5846102" y="1657794"/>
              <a:ext cx="126364" cy="1036319"/>
            </a:xfrm>
            <a:custGeom>
              <a:avLst/>
              <a:gdLst/>
              <a:ahLst/>
              <a:cxnLst/>
              <a:rect l="l" t="t" r="r" b="b"/>
              <a:pathLst>
                <a:path w="126364" h="1036319">
                  <a:moveTo>
                    <a:pt x="330" y="1019073"/>
                  </a:moveTo>
                  <a:lnTo>
                    <a:pt x="125984" y="1036281"/>
                  </a:lnTo>
                  <a:lnTo>
                    <a:pt x="125984" y="16840"/>
                  </a:lnTo>
                  <a:lnTo>
                    <a:pt x="0" y="0"/>
                  </a:lnTo>
                  <a:lnTo>
                    <a:pt x="330" y="1019073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6" name="object 276"/>
            <p:cNvSpPr/>
            <p:nvPr/>
          </p:nvSpPr>
          <p:spPr>
            <a:xfrm>
              <a:off x="5719457" y="1689228"/>
              <a:ext cx="126364" cy="991869"/>
            </a:xfrm>
            <a:custGeom>
              <a:avLst/>
              <a:gdLst/>
              <a:ahLst/>
              <a:cxnLst/>
              <a:rect l="l" t="t" r="r" b="b"/>
              <a:pathLst>
                <a:path w="126364" h="991869">
                  <a:moveTo>
                    <a:pt x="0" y="0"/>
                  </a:moveTo>
                  <a:lnTo>
                    <a:pt x="317" y="974039"/>
                  </a:lnTo>
                  <a:lnTo>
                    <a:pt x="125983" y="991247"/>
                  </a:lnTo>
                  <a:lnTo>
                    <a:pt x="125983" y="168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8C9E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7" name="object 277"/>
            <p:cNvSpPr/>
            <p:nvPr/>
          </p:nvSpPr>
          <p:spPr>
            <a:xfrm>
              <a:off x="5719457" y="1689228"/>
              <a:ext cx="126364" cy="991869"/>
            </a:xfrm>
            <a:custGeom>
              <a:avLst/>
              <a:gdLst/>
              <a:ahLst/>
              <a:cxnLst/>
              <a:rect l="l" t="t" r="r" b="b"/>
              <a:pathLst>
                <a:path w="126364" h="991869">
                  <a:moveTo>
                    <a:pt x="317" y="974039"/>
                  </a:moveTo>
                  <a:lnTo>
                    <a:pt x="125983" y="991247"/>
                  </a:lnTo>
                  <a:lnTo>
                    <a:pt x="125983" y="16840"/>
                  </a:lnTo>
                  <a:lnTo>
                    <a:pt x="0" y="0"/>
                  </a:lnTo>
                  <a:lnTo>
                    <a:pt x="317" y="974039"/>
                  </a:lnTo>
                  <a:close/>
                </a:path>
              </a:pathLst>
            </a:custGeom>
            <a:ln w="6350">
              <a:solidFill>
                <a:srgbClr val="0079C1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8" name="object 278"/>
          <p:cNvSpPr txBox="1"/>
          <p:nvPr/>
        </p:nvSpPr>
        <p:spPr>
          <a:xfrm>
            <a:off x="3116262" y="1714372"/>
            <a:ext cx="36322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800" spc="-75" i="1">
                <a:solidFill>
                  <a:srgbClr val="231F20"/>
                </a:solidFill>
                <a:latin typeface="Times New Roman"/>
                <a:cs typeface="Times New Roman"/>
              </a:rPr>
              <a:t>f(𝑥</a:t>
            </a:r>
            <a:r>
              <a:rPr dirty="0" baseline="-20202" sz="825" i="1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dirty="0" sz="800" i="1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800" spc="-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baseline="-20202" sz="825" spc="-7" i="1">
                <a:solidFill>
                  <a:srgbClr val="231F20"/>
                </a:solidFill>
                <a:latin typeface="Times New Roman"/>
                <a:cs typeface="Times New Roman"/>
              </a:rPr>
              <a:t>j</a:t>
            </a:r>
            <a:r>
              <a:rPr dirty="0" sz="800" spc="-35" i="1">
                <a:solidFill>
                  <a:srgbClr val="231F20"/>
                </a:solidFill>
                <a:latin typeface="Times New Roman"/>
                <a:cs typeface="Times New Roman"/>
              </a:rPr>
              <a:t>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79" name="object 279"/>
          <p:cNvSpPr txBox="1"/>
          <p:nvPr/>
        </p:nvSpPr>
        <p:spPr>
          <a:xfrm>
            <a:off x="2960751" y="954709"/>
            <a:ext cx="435609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40" i="1">
                <a:solidFill>
                  <a:srgbClr val="231F20"/>
                </a:solidFill>
                <a:latin typeface="Times New Roman"/>
                <a:cs typeface="Times New Roman"/>
              </a:rPr>
              <a:t>z=f(𝑥,</a:t>
            </a:r>
            <a:r>
              <a:rPr dirty="0" sz="800" spc="-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5" i="1">
                <a:solidFill>
                  <a:srgbClr val="231F20"/>
                </a:solidFill>
                <a:latin typeface="Times New Roman"/>
                <a:cs typeface="Times New Roman"/>
              </a:rPr>
              <a:t>y)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80" name="object 280"/>
          <p:cNvSpPr txBox="1"/>
          <p:nvPr/>
        </p:nvSpPr>
        <p:spPr>
          <a:xfrm>
            <a:off x="1116265" y="2800365"/>
            <a:ext cx="53213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FIGUR</a:t>
            </a:r>
            <a:r>
              <a:rPr dirty="0" sz="950" spc="-9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 b="1">
                <a:solidFill>
                  <a:srgbClr val="231F20"/>
                </a:solidFill>
                <a:latin typeface="Tahoma"/>
                <a:cs typeface="Tahoma"/>
              </a:rPr>
              <a:t>2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81" name="object 281"/>
          <p:cNvSpPr txBox="1"/>
          <p:nvPr/>
        </p:nvSpPr>
        <p:spPr>
          <a:xfrm>
            <a:off x="4240465" y="2800365"/>
            <a:ext cx="53213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FIGUR</a:t>
            </a:r>
            <a:r>
              <a:rPr dirty="0" sz="950" spc="-9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 b="1">
                <a:solidFill>
                  <a:srgbClr val="231F20"/>
                </a:solidFill>
                <a:latin typeface="Tahoma"/>
                <a:cs typeface="Tahoma"/>
              </a:rPr>
              <a:t>3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82" name="object 282"/>
          <p:cNvSpPr txBox="1"/>
          <p:nvPr/>
        </p:nvSpPr>
        <p:spPr>
          <a:xfrm>
            <a:off x="7522046" y="2941076"/>
            <a:ext cx="252729" cy="4177665"/>
          </a:xfrm>
          <a:prstGeom prst="rect">
            <a:avLst/>
          </a:prstGeom>
        </p:spPr>
        <p:txBody>
          <a:bodyPr wrap="square" lIns="0" tIns="11430" rIns="0" bIns="0" rtlCol="0" vert="vert270">
            <a:spAutoFit/>
          </a:bodyPr>
          <a:lstStyle/>
          <a:p>
            <a:pPr marL="12700" marR="5080">
              <a:lnSpc>
                <a:spcPts val="900"/>
              </a:lnSpc>
              <a:spcBef>
                <a:spcPts val="90"/>
              </a:spcBef>
            </a:pP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© </a:t>
            </a:r>
            <a:r>
              <a:rPr dirty="0" sz="800" spc="-20">
                <a:solidFill>
                  <a:srgbClr val="231F20"/>
                </a:solidFill>
                <a:latin typeface="Times New Roman"/>
                <a:cs typeface="Times New Roman"/>
              </a:rPr>
              <a:t>2016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Cengage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Learning. All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Rights Reserved.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content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is not yet 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final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and Cengage </a:t>
            </a:r>
            <a:r>
              <a:rPr dirty="0" sz="800" spc="15">
                <a:solidFill>
                  <a:srgbClr val="231F20"/>
                </a:solidFill>
                <a:latin typeface="Times New Roman"/>
                <a:cs typeface="Times New Roman"/>
              </a:rPr>
              <a:t>Learning </a:t>
            </a:r>
            <a:r>
              <a:rPr dirty="0" sz="800" spc="-1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does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not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guarantee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page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will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contain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current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material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or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match the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published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product.</a:t>
            </a:r>
            <a:endParaRPr sz="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54300" y="298450"/>
            <a:ext cx="4598035" cy="12592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00"/>
              </a:spcBef>
            </a:pPr>
            <a:r>
              <a:rPr dirty="0" sz="800" spc="-55" b="1">
                <a:solidFill>
                  <a:srgbClr val="231F20"/>
                </a:solidFill>
                <a:latin typeface="Tahoma"/>
                <a:cs typeface="Tahoma"/>
              </a:rPr>
              <a:t>DOUBL</a:t>
            </a:r>
            <a:r>
              <a:rPr dirty="0" sz="800" spc="-6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800" spc="-5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800" spc="-85" b="1">
                <a:solidFill>
                  <a:srgbClr val="231F20"/>
                </a:solidFill>
                <a:latin typeface="Tahoma"/>
                <a:cs typeface="Tahoma"/>
              </a:rPr>
              <a:t>INTEG</a:t>
            </a:r>
            <a:r>
              <a:rPr dirty="0" sz="800" spc="-90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800" spc="-50" b="1">
                <a:solidFill>
                  <a:srgbClr val="231F20"/>
                </a:solidFill>
                <a:latin typeface="Tahoma"/>
                <a:cs typeface="Tahoma"/>
              </a:rPr>
              <a:t>AL</a:t>
            </a:r>
            <a:r>
              <a:rPr dirty="0" sz="800" spc="-65" b="1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80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800" spc="10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700" spc="-5">
                <a:solidFill>
                  <a:srgbClr val="EE3124"/>
                </a:solidFill>
                <a:latin typeface="Lucida Sans Unicode"/>
                <a:cs typeface="Lucida Sans Unicode"/>
              </a:rPr>
              <a:t>■</a:t>
            </a:r>
            <a:r>
              <a:rPr dirty="0" sz="700">
                <a:solidFill>
                  <a:srgbClr val="EE3124"/>
                </a:solidFill>
                <a:latin typeface="Lucida Sans Unicode"/>
                <a:cs typeface="Lucida Sans Unicode"/>
              </a:rPr>
              <a:t>  </a:t>
            </a:r>
            <a:r>
              <a:rPr dirty="0" sz="700" spc="-105">
                <a:solidFill>
                  <a:srgbClr val="EE3124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5" b="1">
                <a:solidFill>
                  <a:srgbClr val="231F20"/>
                </a:solidFill>
                <a:latin typeface="Tahoma"/>
                <a:cs typeface="Tahoma"/>
              </a:rPr>
              <a:t>3</a:t>
            </a:r>
            <a:endParaRPr sz="10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1200">
              <a:latin typeface="Tahoma"/>
              <a:cs typeface="Tahoma"/>
            </a:endParaRPr>
          </a:p>
          <a:p>
            <a:pPr algn="just" marL="12700" marR="5080">
              <a:lnSpc>
                <a:spcPct val="100000"/>
              </a:lnSpc>
              <a:spcBef>
                <a:spcPts val="735"/>
              </a:spcBef>
              <a:tabLst>
                <a:tab pos="3922395" algn="l"/>
              </a:tabLst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means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first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integrate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respect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   </a:t>
            </a:r>
            <a:r>
              <a:rPr dirty="0" sz="1000" spc="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(holding</a:t>
            </a:r>
            <a:r>
              <a:rPr dirty="0" sz="1000" spc="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fixed)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from	to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4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 spc="1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 </a:t>
            </a:r>
            <a:r>
              <a:rPr dirty="0" sz="1000" spc="-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then we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integrate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resulting function of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 respect to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from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c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.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Notice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 both Equations 8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 9 we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work </a:t>
            </a:r>
            <a:r>
              <a:rPr dirty="0" sz="1000" spc="-15" i="1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the inside out.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Times New Roman"/>
              <a:cs typeface="Times New Roman"/>
            </a:endParaRPr>
          </a:p>
          <a:p>
            <a:pPr algn="just" marL="13970">
              <a:lnSpc>
                <a:spcPct val="100000"/>
              </a:lnSpc>
            </a:pPr>
            <a:r>
              <a:rPr dirty="0" sz="1100" spc="-45" b="1">
                <a:solidFill>
                  <a:srgbClr val="0079C1"/>
                </a:solidFill>
                <a:latin typeface="Trebuchet MS"/>
                <a:cs typeface="Trebuchet MS"/>
              </a:rPr>
              <a:t>EXAMPLE</a:t>
            </a:r>
            <a:r>
              <a:rPr dirty="0" sz="1100" spc="-135" b="1">
                <a:solidFill>
                  <a:srgbClr val="0079C1"/>
                </a:solidFill>
                <a:latin typeface="Trebuchet MS"/>
                <a:cs typeface="Trebuchet MS"/>
              </a:rPr>
              <a:t> </a:t>
            </a:r>
            <a:r>
              <a:rPr dirty="0" sz="1150" spc="-85" b="1">
                <a:solidFill>
                  <a:srgbClr val="0079C1"/>
                </a:solidFill>
                <a:latin typeface="Trebuchet MS"/>
                <a:cs typeface="Trebuchet MS"/>
              </a:rPr>
              <a:t>1</a:t>
            </a:r>
            <a:r>
              <a:rPr dirty="0" sz="1150" spc="130" b="1">
                <a:solidFill>
                  <a:srgbClr val="0079C1"/>
                </a:solidFill>
                <a:latin typeface="Trebuchet MS"/>
                <a:cs typeface="Trebuchet MS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Evaluate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iterated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integrals.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54300" y="1617319"/>
            <a:ext cx="16637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(a)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71012" y="1576678"/>
            <a:ext cx="23367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43199" y="1579219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20339" y="1744344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23971" y="16173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55238" y="1617319"/>
            <a:ext cx="13538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91895" algn="l"/>
              </a:tabLst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(b)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53762" y="1576678"/>
            <a:ext cx="23367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25949" y="1579219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603089" y="1744344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06721" y="16173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37988" y="1617319"/>
            <a:ext cx="5168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2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dx</a:t>
            </a:r>
            <a:r>
              <a:rPr dirty="0" sz="1000" spc="-2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dy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55442" y="1922119"/>
            <a:ext cx="56388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 spc="-75" b="1">
                <a:solidFill>
                  <a:srgbClr val="231F20"/>
                </a:solidFill>
                <a:latin typeface="Tahoma"/>
                <a:cs typeface="Tahoma"/>
              </a:rPr>
              <a:t>SOLUTION</a:t>
            </a:r>
            <a:endParaRPr sz="9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13122" y="2021178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285309" y="20237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62449" y="2188844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23994" y="20618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654300" y="2061819"/>
            <a:ext cx="444182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13355" algn="l"/>
              </a:tabLst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(a)</a:t>
            </a:r>
            <a:r>
              <a:rPr dirty="0" sz="1000" spc="229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Working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inside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out,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first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evaluate	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13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0" i="1">
                <a:solidFill>
                  <a:srgbClr val="231F20"/>
                </a:solidFill>
                <a:latin typeface="Times New Roman"/>
                <a:cs typeface="Times New Roman"/>
              </a:rPr>
              <a:t>dy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Regarding</a:t>
            </a:r>
            <a:r>
              <a:rPr dirty="0" sz="1000" spc="69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constant,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654300" y="2214219"/>
            <a:ext cx="52324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obtain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529368" y="2554579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601554" y="25571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78694" y="2722244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740238" y="25952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671506" y="2595219"/>
            <a:ext cx="68516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2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1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dy</a:t>
            </a:r>
            <a:r>
              <a:rPr dirty="0" sz="1000" spc="3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 </a:t>
            </a:r>
            <a:r>
              <a:rPr dirty="0" sz="1000" spc="28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343184" y="25952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16259" y="2506319"/>
            <a:ext cx="17081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1000" spc="-125" i="1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 i="1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000" spc="70" i="1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500918" y="25063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53928" y="2684119"/>
            <a:ext cx="889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645952" y="2755239"/>
            <a:ext cx="1612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600" spc="1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645952" y="2468219"/>
            <a:ext cx="1612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600" spc="1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794389" y="2595219"/>
            <a:ext cx="32702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baseline="37037" sz="9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161495" y="2506319"/>
            <a:ext cx="1714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1000" spc="-12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1000" spc="2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247119" y="25063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404853" y="2595219"/>
            <a:ext cx="32702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baseline="37037" sz="9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771959" y="2506319"/>
            <a:ext cx="1651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1000" spc="-12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1000" spc="-2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851232" y="25063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199646" y="2684119"/>
            <a:ext cx="69659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19760" algn="l"/>
              </a:tabLst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	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186618" y="2351379"/>
            <a:ext cx="1835150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84175" algn="l"/>
                <a:tab pos="895985" algn="l"/>
                <a:tab pos="1506855" algn="l"/>
              </a:tabLst>
            </a:pP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3100" spc="-104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3100" spc="18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3100" spc="-141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3100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3100" spc="-104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3100" spc="13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3100" spc="-141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178131" y="2574543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6193053" y="2692692"/>
            <a:ext cx="45085" cy="0"/>
          </a:xfrm>
          <a:custGeom>
            <a:avLst/>
            <a:gdLst/>
            <a:ahLst/>
            <a:cxnLst/>
            <a:rect l="l" t="t" r="r" b="b"/>
            <a:pathLst>
              <a:path w="45085" h="0">
                <a:moveTo>
                  <a:pt x="0" y="0"/>
                </a:moveTo>
                <a:lnTo>
                  <a:pt x="44704" y="0"/>
                </a:lnTo>
              </a:path>
            </a:pathLst>
          </a:custGeom>
          <a:ln w="4445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6178131" y="2666162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034366" y="2595219"/>
            <a:ext cx="2927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 </a:t>
            </a:r>
            <a:r>
              <a:rPr dirty="0" sz="1000" spc="7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313843" y="25952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6119992" y="3175293"/>
            <a:ext cx="45085" cy="0"/>
          </a:xfrm>
          <a:custGeom>
            <a:avLst/>
            <a:gdLst/>
            <a:ahLst/>
            <a:cxnLst/>
            <a:rect l="l" t="t" r="r" b="b"/>
            <a:pathLst>
              <a:path w="45085" h="0">
                <a:moveTo>
                  <a:pt x="0" y="0"/>
                </a:moveTo>
                <a:lnTo>
                  <a:pt x="44704" y="0"/>
                </a:lnTo>
              </a:path>
            </a:pathLst>
          </a:custGeom>
          <a:ln w="4445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6105070" y="3148762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105070" y="3065119"/>
            <a:ext cx="19939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3968" sz="1050">
                <a:solidFill>
                  <a:srgbClr val="231F20"/>
                </a:solidFill>
                <a:latin typeface="Times New Roman"/>
                <a:cs typeface="Times New Roman"/>
              </a:rPr>
              <a:t>3  </a:t>
            </a:r>
            <a:r>
              <a:rPr dirty="0" baseline="3968" sz="1050" spc="1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654300" y="3077819"/>
            <a:ext cx="3996054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Thus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preceding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discussion is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by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  </a:t>
            </a:r>
            <a:r>
              <a:rPr dirty="0" sz="1000" spc="-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654277" y="3230219"/>
            <a:ext cx="293624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example.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4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now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integrate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this function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 </a:t>
            </a:r>
            <a:r>
              <a:rPr dirty="0" sz="1000" spc="2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 to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3: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844455" y="3621379"/>
            <a:ext cx="23367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916641" y="3623919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893781" y="3789045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197412" y="36620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128680" y="3662019"/>
            <a:ext cx="6604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2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dy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dx</a:t>
            </a:r>
            <a:r>
              <a:rPr dirty="0" sz="1000" spc="3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873510" y="3623919"/>
            <a:ext cx="29337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	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850650" y="3789045"/>
            <a:ext cx="29337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	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242064" y="36620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801322" y="3418179"/>
            <a:ext cx="818515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17550" algn="l"/>
              </a:tabLst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173332" y="3662019"/>
            <a:ext cx="60452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2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dy  </a:t>
            </a:r>
            <a:r>
              <a:rPr dirty="0" sz="1000" spc="1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873510" y="41446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4958334" y="4280192"/>
            <a:ext cx="45085" cy="0"/>
          </a:xfrm>
          <a:custGeom>
            <a:avLst/>
            <a:gdLst/>
            <a:ahLst/>
            <a:cxnLst/>
            <a:rect l="l" t="t" r="r" b="b"/>
            <a:pathLst>
              <a:path w="45085" h="0">
                <a:moveTo>
                  <a:pt x="0" y="0"/>
                </a:moveTo>
                <a:lnTo>
                  <a:pt x="44704" y="0"/>
                </a:lnTo>
              </a:path>
            </a:pathLst>
          </a:custGeom>
          <a:ln w="4445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 txBox="1"/>
          <p:nvPr/>
        </p:nvSpPr>
        <p:spPr>
          <a:xfrm>
            <a:off x="4775922" y="4152061"/>
            <a:ext cx="27559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3703" sz="2250" spc="-60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baseline="-32407" sz="900">
                <a:solidFill>
                  <a:srgbClr val="231F20"/>
                </a:solidFill>
                <a:latin typeface="Times New Roman"/>
                <a:cs typeface="Times New Roman"/>
              </a:rPr>
              <a:t>0  </a:t>
            </a:r>
            <a:r>
              <a:rPr dirty="0" baseline="-32407" sz="9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7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943411" y="4170019"/>
            <a:ext cx="19939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3968" sz="1050">
                <a:solidFill>
                  <a:srgbClr val="231F20"/>
                </a:solidFill>
                <a:latin typeface="Times New Roman"/>
                <a:cs typeface="Times New Roman"/>
              </a:rPr>
              <a:t>3  </a:t>
            </a:r>
            <a:r>
              <a:rPr dirty="0" baseline="3968" sz="1050" spc="1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657558" y="4182719"/>
            <a:ext cx="77406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5125" algn="l"/>
              </a:tabLst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	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24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dx</a:t>
            </a:r>
            <a:r>
              <a:rPr dirty="0" sz="1000" spc="1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5537898" y="40938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87732" y="4271619"/>
            <a:ext cx="889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595148" y="3938879"/>
            <a:ext cx="113030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682931" y="435543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676606" y="4055745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446888" y="4093819"/>
            <a:ext cx="596265" cy="266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950"/>
              </a:lnSpc>
              <a:spcBef>
                <a:spcPts val="100"/>
              </a:spcBef>
              <a:tabLst>
                <a:tab pos="440055" algn="l"/>
              </a:tabLst>
            </a:pPr>
            <a:r>
              <a:rPr dirty="0" u="sng" sz="1000" i="1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000" i="1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 spc="70" i="1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dirty="0" u="sng" sz="1000" spc="-12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 spc="-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7</a:t>
            </a:r>
            <a:endParaRPr sz="1000">
              <a:latin typeface="Times New Roman"/>
              <a:cs typeface="Times New Roman"/>
            </a:endParaRPr>
          </a:p>
          <a:p>
            <a:pPr marL="292735">
              <a:lnSpc>
                <a:spcPts val="950"/>
              </a:lnSpc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5921997" y="4271619"/>
            <a:ext cx="889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654300" y="4601819"/>
            <a:ext cx="2057400" cy="1625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(b)</a:t>
            </a:r>
            <a:r>
              <a:rPr dirty="0" sz="900" spc="2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Here</a:t>
            </a:r>
            <a:r>
              <a:rPr dirty="0" sz="9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9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 spc="-10">
                <a:solidFill>
                  <a:srgbClr val="231F20"/>
                </a:solidFill>
                <a:latin typeface="Times New Roman"/>
                <a:cs typeface="Times New Roman"/>
              </a:rPr>
              <a:t>first</a:t>
            </a:r>
            <a:r>
              <a:rPr dirty="0" sz="900" spc="-5">
                <a:solidFill>
                  <a:srgbClr val="231F20"/>
                </a:solidFill>
                <a:latin typeface="Times New Roman"/>
                <a:cs typeface="Times New Roman"/>
              </a:rPr>
              <a:t> integrate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9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respect</a:t>
            </a:r>
            <a:r>
              <a:rPr dirty="0" sz="9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to  </a:t>
            </a:r>
            <a:r>
              <a:rPr dirty="0" sz="9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: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456787" y="5005679"/>
            <a:ext cx="23367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3528974" y="5008219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506114" y="5173345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3809746" y="50463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3741013" y="5046319"/>
            <a:ext cx="6604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2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dx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dy</a:t>
            </a:r>
            <a:r>
              <a:rPr dirty="0" sz="1000" spc="3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4485843" y="5008219"/>
            <a:ext cx="29337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	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4462983" y="5173345"/>
            <a:ext cx="29337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1935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	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854397" y="50463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785664" y="5046319"/>
            <a:ext cx="74803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2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1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dx  </a:t>
            </a:r>
            <a:r>
              <a:rPr dirty="0" sz="1000" spc="1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dy</a:t>
            </a:r>
            <a:r>
              <a:rPr dirty="0" sz="1000" spc="3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5546090" y="4970119"/>
            <a:ext cx="100330" cy="314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900" spc="-409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900">
              <a:latin typeface="Lucida Sans Unicode"/>
              <a:cs typeface="Lucida Sans Unicode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5627217" y="4957419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5604370" y="5185981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5885586" y="49574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835421" y="5135219"/>
            <a:ext cx="889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769178" y="4957419"/>
            <a:ext cx="3130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u="sng" sz="1000" i="1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sz="1000" spc="22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-38888" sz="15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baseline="-38888" sz="15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4413656" y="4802479"/>
            <a:ext cx="1730375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17550" algn="l"/>
                <a:tab pos="1302385" algn="l"/>
                <a:tab pos="1629410" algn="l"/>
              </a:tabLst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3100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3100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6118402" y="5219039"/>
            <a:ext cx="1612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600" spc="1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6118402" y="4912944"/>
            <a:ext cx="1612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600" spc="1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6298234" y="5046319"/>
            <a:ext cx="15176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4414291" y="5539079"/>
            <a:ext cx="787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40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4486478" y="55416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463618" y="5706745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5129580" y="5490819"/>
            <a:ext cx="8191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5198186" y="549081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5126228" y="5678144"/>
            <a:ext cx="145415" cy="0"/>
          </a:xfrm>
          <a:custGeom>
            <a:avLst/>
            <a:gdLst/>
            <a:ahLst/>
            <a:cxnLst/>
            <a:rect l="l" t="t" r="r" b="b"/>
            <a:pathLst>
              <a:path w="145414" h="0">
                <a:moveTo>
                  <a:pt x="0" y="0"/>
                </a:moveTo>
                <a:lnTo>
                  <a:pt x="145084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 txBox="1"/>
          <p:nvPr/>
        </p:nvSpPr>
        <p:spPr>
          <a:xfrm>
            <a:off x="5151196" y="5668619"/>
            <a:ext cx="889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5255437" y="5335879"/>
            <a:ext cx="113030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5343220" y="5752439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5336895" y="5452745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5550585" y="5490819"/>
            <a:ext cx="1524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3" name="object 103"/>
          <p:cNvSpPr/>
          <p:nvPr/>
        </p:nvSpPr>
        <p:spPr>
          <a:xfrm>
            <a:off x="5547410" y="5678144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896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 txBox="1"/>
          <p:nvPr/>
        </p:nvSpPr>
        <p:spPr>
          <a:xfrm>
            <a:off x="4245127" y="5579719"/>
            <a:ext cx="145161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23850" algn="l"/>
                <a:tab pos="1155065" algn="l"/>
              </a:tabLst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	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9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 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dy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1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9	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31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baseline="-38888" sz="15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baseline="-38888" sz="150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7144124" y="5598769"/>
            <a:ext cx="10795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30">
                <a:solidFill>
                  <a:srgbClr val="0079C1"/>
                </a:solidFill>
                <a:latin typeface="Lucida Sans Unicode"/>
                <a:cs typeface="Lucida Sans Unicode"/>
              </a:rPr>
              <a:t>■</a:t>
            </a:r>
            <a:endParaRPr sz="850">
              <a:latin typeface="Lucida Sans Unicode"/>
              <a:cs typeface="Lucida Sans Unicode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2641600" y="6062319"/>
            <a:ext cx="4623435" cy="1602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25400" marR="17780" indent="1524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Notice that in Example 1 we obtained the same answer whether we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integrated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respect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or</a:t>
            </a:r>
            <a:r>
              <a:rPr dirty="0" sz="1000" spc="19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first.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general,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turns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out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(see</a:t>
            </a:r>
            <a:r>
              <a:rPr dirty="0" sz="1000" spc="-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Theorem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6)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two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iterated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integrals </a:t>
            </a:r>
            <a:r>
              <a:rPr dirty="0" sz="1000" spc="-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Equations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5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are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always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equal;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is,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order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integration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does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not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matter.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(This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 similar to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Clairaut’s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Theorem on the equality of the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mixed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partial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derivatives.)</a:t>
            </a:r>
            <a:endParaRPr sz="1000">
              <a:latin typeface="Times New Roman"/>
              <a:cs typeface="Times New Roman"/>
            </a:endParaRPr>
          </a:p>
          <a:p>
            <a:pPr algn="just" marL="25400" marR="17780" indent="152400">
              <a:lnSpc>
                <a:spcPct val="100000"/>
              </a:lnSpc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practical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method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for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evaluating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double</a:t>
            </a:r>
            <a:r>
              <a:rPr dirty="0" sz="1000" spc="-1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express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iterated</a:t>
            </a:r>
            <a:r>
              <a:rPr dirty="0" sz="1000" spc="-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inte- </a:t>
            </a:r>
            <a:r>
              <a:rPr dirty="0" sz="1000" spc="-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gral (in either order). The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following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theorem is true for most functions that one meets in 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practice.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 is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proved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in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courses on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advanced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calculus.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163195">
              <a:lnSpc>
                <a:spcPct val="100000"/>
              </a:lnSpc>
              <a:spcBef>
                <a:spcPts val="835"/>
              </a:spcBef>
            </a:pPr>
            <a:r>
              <a:rPr dirty="0" u="sng" baseline="2777" sz="1500" spc="-127" b="1">
                <a:solidFill>
                  <a:srgbClr val="EE3124"/>
                </a:solidFill>
                <a:uFill>
                  <a:solidFill>
                    <a:srgbClr val="EE3124"/>
                  </a:solidFill>
                </a:uFill>
                <a:latin typeface="Tahoma"/>
                <a:cs typeface="Tahoma"/>
              </a:rPr>
              <a:t>6</a:t>
            </a:r>
            <a:r>
              <a:rPr dirty="0" baseline="2777" sz="1500" spc="-127" b="1">
                <a:solidFill>
                  <a:srgbClr val="EE3124"/>
                </a:solidFill>
                <a:latin typeface="Tahoma"/>
                <a:cs typeface="Tahoma"/>
              </a:rPr>
              <a:t>  </a:t>
            </a:r>
            <a:r>
              <a:rPr dirty="0" baseline="2777" sz="1500" spc="-89" b="1">
                <a:solidFill>
                  <a:srgbClr val="EE3124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If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90">
                <a:solidFill>
                  <a:srgbClr val="231F20"/>
                </a:solidFill>
                <a:latin typeface="Tahoma"/>
                <a:cs typeface="Tahoma"/>
              </a:rPr>
              <a:t>h</a:t>
            </a:r>
            <a:r>
              <a:rPr dirty="0" sz="1000" spc="-10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13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baseline="-8680" sz="2400" spc="-502">
                <a:solidFill>
                  <a:srgbClr val="231F20"/>
                </a:solidFill>
                <a:latin typeface="Tahoma"/>
                <a:cs typeface="Tahoma"/>
              </a:rPr>
              <a:t>|</a:t>
            </a:r>
            <a:r>
              <a:rPr dirty="0" baseline="-8680" sz="2400" spc="67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10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50">
                <a:solidFill>
                  <a:srgbClr val="231F20"/>
                </a:solidFill>
                <a:latin typeface="Tahoma"/>
                <a:cs typeface="Tahoma"/>
              </a:rPr>
              <a:t>j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then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3544544" y="7967319"/>
            <a:ext cx="596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3684041" y="7776819"/>
            <a:ext cx="64960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3526969" y="7736179"/>
            <a:ext cx="1052195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831215" algn="l"/>
              </a:tabLst>
            </a:pPr>
            <a:r>
              <a:rPr dirty="0" sz="1500" spc="-3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430801" y="7738719"/>
            <a:ext cx="1930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    </a:t>
            </a:r>
            <a:r>
              <a:rPr dirty="0" sz="600" spc="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4407941" y="7903819"/>
            <a:ext cx="18923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    </a:t>
            </a:r>
            <a:r>
              <a:rPr dirty="0" sz="600" spc="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642840" y="7776819"/>
            <a:ext cx="7924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5460163" y="7736179"/>
            <a:ext cx="22097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5532348" y="7738719"/>
            <a:ext cx="1930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d    </a:t>
            </a:r>
            <a:r>
              <a:rPr dirty="0" sz="600" spc="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5509490" y="7903819"/>
            <a:ext cx="1930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     </a:t>
            </a:r>
            <a:r>
              <a:rPr dirty="0" sz="600" spc="-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5744387" y="7776819"/>
            <a:ext cx="64897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2670175" y="7398994"/>
            <a:ext cx="4565650" cy="777240"/>
          </a:xfrm>
          <a:custGeom>
            <a:avLst/>
            <a:gdLst/>
            <a:ahLst/>
            <a:cxnLst/>
            <a:rect l="l" t="t" r="r" b="b"/>
            <a:pathLst>
              <a:path w="4565650" h="777240">
                <a:moveTo>
                  <a:pt x="25400" y="0"/>
                </a:moveTo>
                <a:lnTo>
                  <a:pt x="10715" y="396"/>
                </a:lnTo>
                <a:lnTo>
                  <a:pt x="3175" y="3175"/>
                </a:lnTo>
                <a:lnTo>
                  <a:pt x="396" y="10715"/>
                </a:lnTo>
                <a:lnTo>
                  <a:pt x="0" y="25400"/>
                </a:lnTo>
                <a:lnTo>
                  <a:pt x="0" y="751459"/>
                </a:lnTo>
                <a:lnTo>
                  <a:pt x="396" y="766143"/>
                </a:lnTo>
                <a:lnTo>
                  <a:pt x="3175" y="773684"/>
                </a:lnTo>
                <a:lnTo>
                  <a:pt x="10715" y="776462"/>
                </a:lnTo>
                <a:lnTo>
                  <a:pt x="25400" y="776859"/>
                </a:lnTo>
                <a:lnTo>
                  <a:pt x="4540250" y="776859"/>
                </a:lnTo>
                <a:lnTo>
                  <a:pt x="4554934" y="776462"/>
                </a:lnTo>
                <a:lnTo>
                  <a:pt x="4562475" y="773684"/>
                </a:lnTo>
                <a:lnTo>
                  <a:pt x="4565253" y="766143"/>
                </a:lnTo>
                <a:lnTo>
                  <a:pt x="4565650" y="751459"/>
                </a:lnTo>
                <a:lnTo>
                  <a:pt x="4565650" y="25400"/>
                </a:lnTo>
                <a:lnTo>
                  <a:pt x="4565253" y="10715"/>
                </a:lnTo>
                <a:lnTo>
                  <a:pt x="4562475" y="3175"/>
                </a:lnTo>
                <a:lnTo>
                  <a:pt x="4554934" y="396"/>
                </a:lnTo>
                <a:lnTo>
                  <a:pt x="4540250" y="0"/>
                </a:lnTo>
                <a:lnTo>
                  <a:pt x="25400" y="0"/>
                </a:lnTo>
                <a:close/>
              </a:path>
            </a:pathLst>
          </a:custGeom>
          <a:ln w="6350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 txBox="1"/>
          <p:nvPr/>
        </p:nvSpPr>
        <p:spPr>
          <a:xfrm>
            <a:off x="2630042" y="8401278"/>
            <a:ext cx="4223385" cy="6134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ts val="1365"/>
              </a:lnSpc>
              <a:spcBef>
                <a:spcPts val="100"/>
              </a:spcBef>
            </a:pPr>
            <a:r>
              <a:rPr dirty="0" sz="1100" spc="-35" b="1">
                <a:solidFill>
                  <a:srgbClr val="0079C1"/>
                </a:solidFill>
                <a:latin typeface="Trebuchet MS"/>
                <a:cs typeface="Trebuchet MS"/>
              </a:rPr>
              <a:t>EXAMPL</a:t>
            </a:r>
            <a:r>
              <a:rPr dirty="0" sz="1100" spc="-50" b="1">
                <a:solidFill>
                  <a:srgbClr val="0079C1"/>
                </a:solidFill>
                <a:latin typeface="Trebuchet MS"/>
                <a:cs typeface="Trebuchet MS"/>
              </a:rPr>
              <a:t>E</a:t>
            </a:r>
            <a:r>
              <a:rPr dirty="0" sz="1100" spc="-114" b="1">
                <a:solidFill>
                  <a:srgbClr val="0079C1"/>
                </a:solidFill>
                <a:latin typeface="Trebuchet MS"/>
                <a:cs typeface="Trebuchet MS"/>
              </a:rPr>
              <a:t> </a:t>
            </a:r>
            <a:r>
              <a:rPr dirty="0" sz="1150" spc="-85" b="1">
                <a:solidFill>
                  <a:srgbClr val="0079C1"/>
                </a:solidFill>
                <a:latin typeface="Trebuchet MS"/>
                <a:cs typeface="Trebuchet MS"/>
              </a:rPr>
              <a:t>2</a:t>
            </a:r>
            <a:r>
              <a:rPr dirty="0" sz="1150" spc="150" b="1">
                <a:solidFill>
                  <a:srgbClr val="0079C1"/>
                </a:solidFill>
                <a:latin typeface="Trebuchet MS"/>
                <a:cs typeface="Trebuchet MS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Find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olume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of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solid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S</a:t>
            </a:r>
            <a:r>
              <a:rPr dirty="0" sz="1000" spc="1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is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enclosed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by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paraboloid</a:t>
            </a:r>
            <a:endParaRPr sz="1000">
              <a:latin typeface="Times New Roman"/>
              <a:cs typeface="Times New Roman"/>
            </a:endParaRPr>
          </a:p>
          <a:p>
            <a:pPr marL="40005">
              <a:lnSpc>
                <a:spcPts val="1185"/>
              </a:lnSpc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z</a:t>
            </a:r>
            <a:r>
              <a:rPr dirty="0" sz="1000" spc="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16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planes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three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coordinate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planes.</a:t>
            </a:r>
            <a:endParaRPr sz="10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000"/>
              </a:spcBef>
            </a:pPr>
            <a:r>
              <a:rPr dirty="0" sz="900" spc="-75" b="1">
                <a:solidFill>
                  <a:srgbClr val="231F20"/>
                </a:solidFill>
                <a:latin typeface="Tahoma"/>
                <a:cs typeface="Tahoma"/>
              </a:rPr>
              <a:t>SOLUTION</a:t>
            </a:r>
            <a:endParaRPr sz="900">
              <a:latin typeface="Tahoma"/>
              <a:cs typeface="Tahoma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2628900" y="8991828"/>
            <a:ext cx="43878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 spc="-80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first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obser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S</a:t>
            </a:r>
            <a:r>
              <a:rPr dirty="0" sz="1000" spc="1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solid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lies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under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sur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ace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z</a:t>
            </a:r>
            <a:r>
              <a:rPr dirty="0" sz="1000" spc="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dirty="0" baseline="37037" sz="900" spc="-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2628900" y="9068028"/>
            <a:ext cx="4635500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ab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square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90">
                <a:solidFill>
                  <a:srgbClr val="231F20"/>
                </a:solidFill>
                <a:latin typeface="Tahoma"/>
                <a:cs typeface="Tahoma"/>
              </a:rPr>
              <a:t>h</a:t>
            </a:r>
            <a:r>
              <a:rPr dirty="0" sz="1000" spc="-10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13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baseline="-8680" sz="2400" spc="-502">
                <a:solidFill>
                  <a:srgbClr val="231F20"/>
                </a:solidFill>
                <a:latin typeface="Tahoma"/>
                <a:cs typeface="Tahoma"/>
              </a:rPr>
              <a:t>|</a:t>
            </a:r>
            <a:r>
              <a:rPr dirty="0" baseline="-8680" sz="2400" spc="-7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10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0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50">
                <a:solidFill>
                  <a:srgbClr val="231F20"/>
                </a:solidFill>
                <a:latin typeface="Tahoma"/>
                <a:cs typeface="Tahoma"/>
              </a:rPr>
              <a:t>j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 (See Figure 4.) Using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Theorem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6</a:t>
            </a:r>
            <a:endParaRPr sz="1000">
              <a:latin typeface="Times New Roman"/>
              <a:cs typeface="Times New Roman"/>
            </a:endParaRPr>
          </a:p>
        </p:txBody>
      </p:sp>
      <p:pic>
        <p:nvPicPr>
          <p:cNvPr id="121" name="object 1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3923" y="7686018"/>
            <a:ext cx="1495615" cy="1205750"/>
          </a:xfrm>
          <a:prstGeom prst="rect">
            <a:avLst/>
          </a:prstGeom>
        </p:spPr>
      </p:pic>
      <p:sp>
        <p:nvSpPr>
          <p:cNvPr id="122" name="object 122"/>
          <p:cNvSpPr txBox="1"/>
          <p:nvPr/>
        </p:nvSpPr>
        <p:spPr>
          <a:xfrm>
            <a:off x="1256207" y="8801965"/>
            <a:ext cx="666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5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1663319" y="8863840"/>
            <a:ext cx="19558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800" spc="21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3472" sz="1200" spc="-37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endParaRPr baseline="3472" sz="1200">
              <a:latin typeface="Georgia"/>
              <a:cs typeface="Georgia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2075814" y="8770774"/>
            <a:ext cx="666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5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2357958" y="8678116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95">
                <a:solidFill>
                  <a:srgbClr val="231F20"/>
                </a:solidFill>
                <a:latin typeface="Georgia"/>
                <a:cs typeface="Georgia"/>
              </a:rPr>
              <a:t>0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1272870" y="8911897"/>
            <a:ext cx="7239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5">
                <a:solidFill>
                  <a:srgbClr val="231F20"/>
                </a:solidFill>
                <a:latin typeface="Georgia"/>
                <a:cs typeface="Georgia"/>
              </a:rPr>
              <a:t>y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2116353" y="8843419"/>
            <a:ext cx="736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425">
                <a:solidFill>
                  <a:srgbClr val="231F20"/>
                </a:solidFill>
                <a:latin typeface="Georgia"/>
                <a:cs typeface="Georgia"/>
              </a:rPr>
              <a:t>𝑥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648030" y="7799478"/>
            <a:ext cx="242570" cy="7905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30480">
              <a:lnSpc>
                <a:spcPct val="100000"/>
              </a:lnSpc>
              <a:spcBef>
                <a:spcPts val="100"/>
              </a:spcBef>
            </a:pPr>
            <a:r>
              <a:rPr dirty="0" sz="800" spc="-25">
                <a:solidFill>
                  <a:srgbClr val="231F20"/>
                </a:solidFill>
                <a:latin typeface="Georgia"/>
                <a:cs typeface="Georgia"/>
              </a:rPr>
              <a:t>16</a:t>
            </a:r>
            <a:endParaRPr sz="800">
              <a:latin typeface="Georgia"/>
              <a:cs typeface="Georgia"/>
            </a:endParaRPr>
          </a:p>
          <a:p>
            <a:pPr algn="r" marR="30480">
              <a:lnSpc>
                <a:spcPct val="100000"/>
              </a:lnSpc>
              <a:spcBef>
                <a:spcPts val="705"/>
              </a:spcBef>
            </a:pPr>
            <a:r>
              <a:rPr dirty="0" sz="800" spc="-25">
                <a:solidFill>
                  <a:srgbClr val="231F20"/>
                </a:solidFill>
                <a:latin typeface="Georgia"/>
                <a:cs typeface="Georgia"/>
              </a:rPr>
              <a:t>12</a:t>
            </a:r>
            <a:endParaRPr sz="800">
              <a:latin typeface="Georgia"/>
              <a:cs typeface="Georgia"/>
            </a:endParaRPr>
          </a:p>
          <a:p>
            <a:pPr algn="r" marR="35560">
              <a:lnSpc>
                <a:spcPct val="100000"/>
              </a:lnSpc>
              <a:spcBef>
                <a:spcPts val="685"/>
              </a:spcBef>
            </a:pPr>
            <a:r>
              <a:rPr dirty="0" sz="800" spc="-45">
                <a:solidFill>
                  <a:srgbClr val="231F20"/>
                </a:solidFill>
                <a:latin typeface="Georgia"/>
                <a:cs typeface="Georgia"/>
              </a:rPr>
              <a:t>z</a:t>
            </a:r>
            <a:r>
              <a:rPr dirty="0" sz="800" spc="23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-6944" sz="1200" spc="-82">
                <a:solidFill>
                  <a:srgbClr val="231F20"/>
                </a:solidFill>
                <a:latin typeface="Georgia"/>
                <a:cs typeface="Georgia"/>
              </a:rPr>
              <a:t>8</a:t>
            </a:r>
            <a:endParaRPr baseline="-6944" sz="1200">
              <a:latin typeface="Georgia"/>
              <a:cs typeface="Georgia"/>
            </a:endParaRPr>
          </a:p>
          <a:p>
            <a:pPr algn="r" marR="35560">
              <a:lnSpc>
                <a:spcPct val="100000"/>
              </a:lnSpc>
              <a:spcBef>
                <a:spcPts val="790"/>
              </a:spcBef>
            </a:pPr>
            <a:r>
              <a:rPr dirty="0" sz="800" spc="-30">
                <a:solidFill>
                  <a:srgbClr val="231F20"/>
                </a:solidFill>
                <a:latin typeface="Georgia"/>
                <a:cs typeface="Georgia"/>
              </a:rPr>
              <a:t>4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757351" y="8679233"/>
            <a:ext cx="17970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800" spc="-90">
                <a:solidFill>
                  <a:srgbClr val="231F20"/>
                </a:solidFill>
                <a:latin typeface="Georgia"/>
                <a:cs typeface="Georgia"/>
              </a:rPr>
              <a:t>0</a:t>
            </a:r>
            <a:r>
              <a:rPr dirty="0" baseline="-34722" sz="1200" spc="-135">
                <a:solidFill>
                  <a:srgbClr val="231F20"/>
                </a:solidFill>
                <a:latin typeface="Georgia"/>
                <a:cs typeface="Georgia"/>
              </a:rPr>
              <a:t>0</a:t>
            </a:r>
            <a:endParaRPr baseline="-34722" sz="1200">
              <a:latin typeface="Georgia"/>
              <a:cs typeface="Georgia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74305" y="9150365"/>
            <a:ext cx="53213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FIGUR</a:t>
            </a:r>
            <a:r>
              <a:rPr dirty="0" sz="950" spc="-9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 b="1">
                <a:solidFill>
                  <a:srgbClr val="231F20"/>
                </a:solidFill>
                <a:latin typeface="Tahoma"/>
                <a:cs typeface="Tahoma"/>
              </a:rPr>
              <a:t>4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-21753" y="2941076"/>
            <a:ext cx="252729" cy="4177665"/>
          </a:xfrm>
          <a:prstGeom prst="rect">
            <a:avLst/>
          </a:prstGeom>
        </p:spPr>
        <p:txBody>
          <a:bodyPr wrap="square" lIns="0" tIns="11430" rIns="0" bIns="0" rtlCol="0" vert="vert270">
            <a:spAutoFit/>
          </a:bodyPr>
          <a:lstStyle/>
          <a:p>
            <a:pPr marL="12700" marR="5080">
              <a:lnSpc>
                <a:spcPts val="900"/>
              </a:lnSpc>
              <a:spcBef>
                <a:spcPts val="90"/>
              </a:spcBef>
            </a:pP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© </a:t>
            </a:r>
            <a:r>
              <a:rPr dirty="0" sz="800" spc="-20">
                <a:solidFill>
                  <a:srgbClr val="231F20"/>
                </a:solidFill>
                <a:latin typeface="Times New Roman"/>
                <a:cs typeface="Times New Roman"/>
              </a:rPr>
              <a:t>2016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Cengage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Learning. All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Rights Reserved.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content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is not yet 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final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and Cengage </a:t>
            </a:r>
            <a:r>
              <a:rPr dirty="0" sz="800" spc="15">
                <a:solidFill>
                  <a:srgbClr val="231F20"/>
                </a:solidFill>
                <a:latin typeface="Times New Roman"/>
                <a:cs typeface="Times New Roman"/>
              </a:rPr>
              <a:t>Learning </a:t>
            </a:r>
            <a:r>
              <a:rPr dirty="0" sz="800" spc="-1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does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not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guarantee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page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will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contain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current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material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or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match the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published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product.</a:t>
            </a:r>
            <a:endParaRPr sz="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0700" y="323850"/>
            <a:ext cx="1252220" cy="1473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 sz="1000" spc="-105" b="1">
                <a:solidFill>
                  <a:srgbClr val="231F20"/>
                </a:solidFill>
                <a:latin typeface="Tahoma"/>
                <a:cs typeface="Tahoma"/>
              </a:rPr>
              <a:t>4</a:t>
            </a:r>
            <a:r>
              <a:rPr dirty="0" sz="1000" spc="-10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7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700" spc="-5">
                <a:solidFill>
                  <a:srgbClr val="F7941D"/>
                </a:solidFill>
                <a:latin typeface="Lucida Sans Unicode"/>
                <a:cs typeface="Lucida Sans Unicode"/>
              </a:rPr>
              <a:t>■</a:t>
            </a:r>
            <a:r>
              <a:rPr dirty="0" sz="700">
                <a:solidFill>
                  <a:srgbClr val="F7941D"/>
                </a:solidFill>
                <a:latin typeface="Lucida Sans Unicode"/>
                <a:cs typeface="Lucida Sans Unicode"/>
              </a:rPr>
              <a:t>  </a:t>
            </a:r>
            <a:r>
              <a:rPr dirty="0" sz="700" spc="-95">
                <a:solidFill>
                  <a:srgbClr val="F7941D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0" b="1">
                <a:solidFill>
                  <a:srgbClr val="231F20"/>
                </a:solidFill>
                <a:latin typeface="Tahoma"/>
                <a:cs typeface="Tahoma"/>
              </a:rPr>
              <a:t>DOUBL</a:t>
            </a:r>
            <a:r>
              <a:rPr dirty="0" sz="800" spc="-6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800" spc="-4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800" spc="-80" b="1">
                <a:solidFill>
                  <a:srgbClr val="231F20"/>
                </a:solidFill>
                <a:latin typeface="Tahoma"/>
                <a:cs typeface="Tahoma"/>
              </a:rPr>
              <a:t>INTEG</a:t>
            </a:r>
            <a:r>
              <a:rPr dirty="0" sz="800" spc="-85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800" spc="-45" b="1">
                <a:solidFill>
                  <a:srgbClr val="231F20"/>
                </a:solidFill>
                <a:latin typeface="Tahoma"/>
                <a:cs typeface="Tahoma"/>
              </a:rPr>
              <a:t>ALS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01900" y="728091"/>
            <a:ext cx="34988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express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the double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for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volume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as an iterated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integral: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42626" y="1197991"/>
            <a:ext cx="723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40569" y="943991"/>
            <a:ext cx="15240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baseline="-7407" sz="2250" spc="-555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baseline="-7407" sz="2250" spc="-405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baseline="-7407" sz="2250" spc="-262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baseline="37037" sz="900" spc="-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7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781285" y="1401191"/>
            <a:ext cx="1314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25049" y="1360551"/>
            <a:ext cx="233679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97236" y="1363091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74376" y="1528216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    </a:t>
            </a:r>
            <a:r>
              <a:rPr dirty="0" sz="600" spc="6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183875" y="1401191"/>
            <a:ext cx="124396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baseline="37037" sz="900" spc="-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7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997236" y="1737741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74376" y="1902866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501769" y="1892363"/>
            <a:ext cx="45085" cy="0"/>
          </a:xfrm>
          <a:custGeom>
            <a:avLst/>
            <a:gdLst/>
            <a:ahLst/>
            <a:cxnLst/>
            <a:rect l="l" t="t" r="r" b="b"/>
            <a:pathLst>
              <a:path w="45085" h="0">
                <a:moveTo>
                  <a:pt x="0" y="0"/>
                </a:moveTo>
                <a:lnTo>
                  <a:pt x="44704" y="0"/>
                </a:lnTo>
              </a:path>
            </a:pathLst>
          </a:custGeom>
          <a:ln w="4445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486846" y="1865833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86846" y="1782191"/>
            <a:ext cx="1930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3968" sz="1050">
                <a:solidFill>
                  <a:srgbClr val="231F20"/>
                </a:solidFill>
                <a:latin typeface="Times New Roman"/>
                <a:cs typeface="Times New Roman"/>
              </a:rPr>
              <a:t>1  </a:t>
            </a:r>
            <a:r>
              <a:rPr dirty="0" baseline="3968" sz="1050" spc="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968456" y="1794891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781285" y="1725041"/>
            <a:ext cx="130746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2777" sz="1500" spc="52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baseline="2777" sz="1500" spc="-3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185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baseline="2777" sz="1500" spc="-7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baseline="2777" sz="150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r>
              <a:rPr dirty="0" baseline="2777" sz="1500" spc="-232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2777" sz="1500" spc="67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spc="40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baseline="2777" sz="1500">
                <a:solidFill>
                  <a:srgbClr val="231F20"/>
                </a:solidFill>
                <a:latin typeface="Georgia"/>
                <a:cs typeface="Georgia"/>
              </a:rPr>
              <a:t>  </a:t>
            </a:r>
            <a:r>
              <a:rPr dirty="0" baseline="2777" sz="1500" spc="7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baseline="2777" sz="1500" spc="-82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spc="40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baseline="2777" sz="1500" spc="82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2777" sz="1500" spc="-7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spc="-157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baseline="2777" sz="15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62740" y="1725041"/>
            <a:ext cx="6794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600" spc="-55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111356" y="1737741"/>
            <a:ext cx="161290" cy="264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600" spc="1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39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600" spc="1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91544" y="1794891"/>
            <a:ext cx="14541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97871" y="2137791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975011" y="2302916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116387" y="2155215"/>
            <a:ext cx="11493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88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25684" y="2145233"/>
            <a:ext cx="28321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5425" algn="l"/>
              </a:tabLst>
            </a:pPr>
            <a:r>
              <a:rPr dirty="0" baseline="3703" sz="2250" spc="-405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baseline="3703" sz="2250" spc="-405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700" spc="-27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523016" y="2175891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355996" y="2273363"/>
            <a:ext cx="45085" cy="0"/>
          </a:xfrm>
          <a:custGeom>
            <a:avLst/>
            <a:gdLst/>
            <a:ahLst/>
            <a:cxnLst/>
            <a:rect l="l" t="t" r="r" b="b"/>
            <a:pathLst>
              <a:path w="45085" h="0">
                <a:moveTo>
                  <a:pt x="0" y="0"/>
                </a:moveTo>
                <a:lnTo>
                  <a:pt x="44704" y="0"/>
                </a:lnTo>
              </a:path>
            </a:pathLst>
          </a:custGeom>
          <a:ln w="4445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4997843" y="2163191"/>
            <a:ext cx="530225" cy="215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750"/>
              </a:lnSpc>
              <a:spcBef>
                <a:spcPts val="100"/>
              </a:spcBef>
              <a:tabLst>
                <a:tab pos="355600" algn="l"/>
              </a:tabLst>
            </a:pPr>
            <a:r>
              <a:rPr dirty="0" u="sng" baseline="3968" sz="105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88</a:t>
            </a:r>
            <a:r>
              <a:rPr dirty="0" baseline="3968" sz="1050">
                <a:solidFill>
                  <a:srgbClr val="231F20"/>
                </a:solidFill>
                <a:latin typeface="Times New Roman"/>
                <a:cs typeface="Times New Roman"/>
              </a:rPr>
              <a:t>	4  </a:t>
            </a:r>
            <a:r>
              <a:rPr dirty="0" baseline="3968" sz="1050" spc="7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  <a:p>
            <a:pPr marL="34925">
              <a:lnSpc>
                <a:spcPts val="750"/>
              </a:lnSpc>
            </a:pPr>
            <a:r>
              <a:rPr dirty="0" sz="7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781920" y="2106041"/>
            <a:ext cx="1800860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8450" algn="l"/>
                <a:tab pos="477520" algn="l"/>
                <a:tab pos="1745614" algn="l"/>
              </a:tabLst>
            </a:pPr>
            <a:r>
              <a:rPr dirty="0" baseline="2777" sz="1500" spc="52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baseline="2777" sz="1500" spc="52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baseline="1984" sz="2100" spc="-202">
                <a:solidFill>
                  <a:srgbClr val="231F20"/>
                </a:solidFill>
                <a:latin typeface="Times New Roman"/>
                <a:cs typeface="Times New Roman"/>
              </a:rPr>
              <a:t>(</a:t>
            </a:r>
            <a:r>
              <a:rPr dirty="0" baseline="1984" sz="2100" spc="-202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dirty="0" baseline="2777" sz="1500" spc="40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baseline="2777" sz="1500" spc="82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2777" sz="1500" spc="-7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spc="-7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1984" sz="2100" spc="-202">
                <a:solidFill>
                  <a:srgbClr val="231F20"/>
                </a:solidFill>
                <a:latin typeface="Times New Roman"/>
                <a:cs typeface="Times New Roman"/>
              </a:rPr>
              <a:t>)</a:t>
            </a:r>
            <a:r>
              <a:rPr dirty="0" baseline="1984" sz="2100" spc="-157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spc="-7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baseline="2777" sz="1500" spc="67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spc="52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baseline="2777" sz="1500" spc="-3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600" spc="-18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600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1600" spc="-55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160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341073" y="2253360"/>
            <a:ext cx="28638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4950" algn="l"/>
              </a:tabLst>
            </a:pPr>
            <a:r>
              <a:rPr dirty="0" baseline="3968" sz="1050">
                <a:solidFill>
                  <a:srgbClr val="231F20"/>
                </a:solidFill>
                <a:latin typeface="Times New Roman"/>
                <a:cs typeface="Times New Roman"/>
              </a:rPr>
              <a:t>3	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563603" y="2125091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103126" y="2175891"/>
            <a:ext cx="833119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49275" algn="l"/>
              </a:tabLst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>
                <a:solidFill>
                  <a:srgbClr val="231F20"/>
                </a:solidFill>
                <a:latin typeface="Georgia"/>
                <a:cs typeface="Georgia"/>
              </a:rPr>
              <a:t>  </a:t>
            </a:r>
            <a:r>
              <a:rPr dirty="0" sz="1000" spc="5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8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991724" y="2194941"/>
            <a:ext cx="10795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30">
                <a:solidFill>
                  <a:srgbClr val="0079C1"/>
                </a:solidFill>
                <a:latin typeface="Lucida Sans Unicode"/>
                <a:cs typeface="Lucida Sans Unicode"/>
              </a:rPr>
              <a:t>■</a:t>
            </a:r>
            <a:endParaRPr sz="850">
              <a:latin typeface="Lucida Sans Unicode"/>
              <a:cs typeface="Lucida Sans Unicode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501900" y="2569591"/>
            <a:ext cx="459803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 indent="153035">
              <a:lnSpc>
                <a:spcPct val="100000"/>
              </a:lnSpc>
              <a:spcBef>
                <a:spcPts val="100"/>
              </a:spcBef>
            </a:pPr>
            <a:r>
              <a:rPr dirty="0" sz="950" spc="-60" b="1">
                <a:solidFill>
                  <a:srgbClr val="5C2D91"/>
                </a:solidFill>
                <a:latin typeface="Tahoma"/>
                <a:cs typeface="Tahoma"/>
              </a:rPr>
              <a:t>NOTE</a:t>
            </a:r>
            <a:r>
              <a:rPr dirty="0" sz="950" spc="75" b="1">
                <a:solidFill>
                  <a:srgbClr val="5C2D91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Figure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5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illustrates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definitions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volume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double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by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showing </a:t>
            </a:r>
            <a:r>
              <a:rPr dirty="0" sz="1000" spc="-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how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solid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Example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approximated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by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four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columns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Riemann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sum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 </a:t>
            </a:r>
            <a:r>
              <a:rPr dirty="0" sz="1000" spc="-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m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n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2.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Figure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shows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how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columns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become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better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approximations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volume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2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2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increase.</a:t>
            </a:r>
            <a:endParaRPr sz="1000">
              <a:latin typeface="Times New Roman"/>
              <a:cs typeface="Times New Roman"/>
            </a:endParaRPr>
          </a:p>
        </p:txBody>
      </p:sp>
      <p:pic>
        <p:nvPicPr>
          <p:cNvPr id="34" name="object 3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37584" y="3297103"/>
            <a:ext cx="1257987" cy="1710128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84045" y="3280793"/>
            <a:ext cx="1250111" cy="1724634"/>
          </a:xfrm>
          <a:prstGeom prst="rect">
            <a:avLst/>
          </a:prstGeom>
        </p:spPr>
      </p:pic>
      <p:grpSp>
        <p:nvGrpSpPr>
          <p:cNvPr id="36" name="object 36"/>
          <p:cNvGrpSpPr/>
          <p:nvPr/>
        </p:nvGrpSpPr>
        <p:grpSpPr>
          <a:xfrm>
            <a:off x="2748488" y="3296823"/>
            <a:ext cx="1252220" cy="1710689"/>
            <a:chOff x="2748488" y="3296823"/>
            <a:chExt cx="1252220" cy="1710689"/>
          </a:xfrm>
        </p:grpSpPr>
        <p:sp>
          <p:nvSpPr>
            <p:cNvPr id="37" name="object 37"/>
            <p:cNvSpPr/>
            <p:nvPr/>
          </p:nvSpPr>
          <p:spPr>
            <a:xfrm>
              <a:off x="3212190" y="3299998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40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212190" y="3299998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40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058685" y="3437403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27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3058685" y="3437403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27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2905168" y="3600234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35" y="130048"/>
                  </a:lnTo>
                  <a:lnTo>
                    <a:pt x="311340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2905168" y="3600234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40" y="65011"/>
                  </a:lnTo>
                  <a:lnTo>
                    <a:pt x="157835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3370013" y="3488768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17" y="0"/>
                  </a:moveTo>
                  <a:lnTo>
                    <a:pt x="0" y="65024"/>
                  </a:lnTo>
                  <a:lnTo>
                    <a:pt x="157835" y="130048"/>
                  </a:lnTo>
                  <a:lnTo>
                    <a:pt x="311340" y="65024"/>
                  </a:lnTo>
                  <a:lnTo>
                    <a:pt x="153517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3370013" y="3488768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17" y="0"/>
                  </a:moveTo>
                  <a:lnTo>
                    <a:pt x="311340" y="65024"/>
                  </a:lnTo>
                  <a:lnTo>
                    <a:pt x="157835" y="130048"/>
                  </a:lnTo>
                  <a:lnTo>
                    <a:pt x="0" y="65024"/>
                  </a:lnTo>
                  <a:lnTo>
                    <a:pt x="153517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3216508" y="3620927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35" y="130048"/>
                  </a:lnTo>
                  <a:lnTo>
                    <a:pt x="311340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3216508" y="3620927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40" y="65011"/>
                  </a:lnTo>
                  <a:lnTo>
                    <a:pt x="157835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2751663" y="3808172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40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2751663" y="3808172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40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3063003" y="3779572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40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3063003" y="3779572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40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2909498" y="3980949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27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2909498" y="3980949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27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3527849" y="3748076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40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3527849" y="3748076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40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3374344" y="3872894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27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3374344" y="3872894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27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3220839" y="4044120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27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3220839" y="4044120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27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3685684" y="4081581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27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3685684" y="4081581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27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3532167" y="4208495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35" y="130048"/>
                  </a:lnTo>
                  <a:lnTo>
                    <a:pt x="311340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3532167" y="4208495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40" y="65011"/>
                  </a:lnTo>
                  <a:lnTo>
                    <a:pt x="157835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3067321" y="4244970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35" y="130048"/>
                  </a:lnTo>
                  <a:lnTo>
                    <a:pt x="311340" y="65024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3067321" y="4244970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40" y="65024"/>
                  </a:lnTo>
                  <a:lnTo>
                    <a:pt x="157835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3378662" y="4377625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40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3378662" y="4377625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40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3842923" y="4146590"/>
              <a:ext cx="154305" cy="648335"/>
            </a:xfrm>
            <a:custGeom>
              <a:avLst/>
              <a:gdLst/>
              <a:ahLst/>
              <a:cxnLst/>
              <a:rect l="l" t="t" r="r" b="b"/>
              <a:pathLst>
                <a:path w="154304" h="648335">
                  <a:moveTo>
                    <a:pt x="154089" y="0"/>
                  </a:moveTo>
                  <a:lnTo>
                    <a:pt x="584" y="65036"/>
                  </a:lnTo>
                  <a:lnTo>
                    <a:pt x="0" y="648233"/>
                  </a:lnTo>
                  <a:lnTo>
                    <a:pt x="153314" y="579183"/>
                  </a:lnTo>
                  <a:lnTo>
                    <a:pt x="154089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3842923" y="4146590"/>
              <a:ext cx="154305" cy="648335"/>
            </a:xfrm>
            <a:custGeom>
              <a:avLst/>
              <a:gdLst/>
              <a:ahLst/>
              <a:cxnLst/>
              <a:rect l="l" t="t" r="r" b="b"/>
              <a:pathLst>
                <a:path w="154304" h="648335">
                  <a:moveTo>
                    <a:pt x="153314" y="579183"/>
                  </a:moveTo>
                  <a:lnTo>
                    <a:pt x="154089" y="0"/>
                  </a:lnTo>
                  <a:lnTo>
                    <a:pt x="584" y="65036"/>
                  </a:lnTo>
                  <a:lnTo>
                    <a:pt x="0" y="648233"/>
                  </a:lnTo>
                  <a:lnTo>
                    <a:pt x="153314" y="579183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3689608" y="4273514"/>
              <a:ext cx="154305" cy="590550"/>
            </a:xfrm>
            <a:custGeom>
              <a:avLst/>
              <a:gdLst/>
              <a:ahLst/>
              <a:cxnLst/>
              <a:rect l="l" t="t" r="r" b="b"/>
              <a:pathLst>
                <a:path w="154304" h="590550">
                  <a:moveTo>
                    <a:pt x="153898" y="0"/>
                  </a:moveTo>
                  <a:lnTo>
                    <a:pt x="393" y="65036"/>
                  </a:lnTo>
                  <a:lnTo>
                    <a:pt x="0" y="590334"/>
                  </a:lnTo>
                  <a:lnTo>
                    <a:pt x="153314" y="521309"/>
                  </a:lnTo>
                  <a:lnTo>
                    <a:pt x="153898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3689608" y="4273514"/>
              <a:ext cx="154305" cy="590550"/>
            </a:xfrm>
            <a:custGeom>
              <a:avLst/>
              <a:gdLst/>
              <a:ahLst/>
              <a:cxnLst/>
              <a:rect l="l" t="t" r="r" b="b"/>
              <a:pathLst>
                <a:path w="154304" h="590550">
                  <a:moveTo>
                    <a:pt x="153314" y="521309"/>
                  </a:moveTo>
                  <a:lnTo>
                    <a:pt x="153898" y="0"/>
                  </a:lnTo>
                  <a:lnTo>
                    <a:pt x="393" y="65036"/>
                  </a:lnTo>
                  <a:lnTo>
                    <a:pt x="0" y="590334"/>
                  </a:lnTo>
                  <a:lnTo>
                    <a:pt x="153314" y="521309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3225157" y="4576384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0" y="65024"/>
                  </a:lnTo>
                  <a:lnTo>
                    <a:pt x="157822" y="130048"/>
                  </a:lnTo>
                  <a:lnTo>
                    <a:pt x="311327" y="65011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C2DDF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3225157" y="4576384"/>
              <a:ext cx="311785" cy="130175"/>
            </a:xfrm>
            <a:custGeom>
              <a:avLst/>
              <a:gdLst/>
              <a:ahLst/>
              <a:cxnLst/>
              <a:rect l="l" t="t" r="r" b="b"/>
              <a:pathLst>
                <a:path w="311785" h="130175">
                  <a:moveTo>
                    <a:pt x="153504" y="0"/>
                  </a:moveTo>
                  <a:lnTo>
                    <a:pt x="311327" y="65011"/>
                  </a:lnTo>
                  <a:lnTo>
                    <a:pt x="157822" y="130048"/>
                  </a:lnTo>
                  <a:lnTo>
                    <a:pt x="0" y="65024"/>
                  </a:lnTo>
                  <a:lnTo>
                    <a:pt x="153504" y="0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3536294" y="4442640"/>
              <a:ext cx="154305" cy="492125"/>
            </a:xfrm>
            <a:custGeom>
              <a:avLst/>
              <a:gdLst/>
              <a:ahLst/>
              <a:cxnLst/>
              <a:rect l="l" t="t" r="r" b="b"/>
              <a:pathLst>
                <a:path w="154304" h="492125">
                  <a:moveTo>
                    <a:pt x="153708" y="0"/>
                  </a:moveTo>
                  <a:lnTo>
                    <a:pt x="190" y="65036"/>
                  </a:lnTo>
                  <a:lnTo>
                    <a:pt x="0" y="491934"/>
                  </a:lnTo>
                  <a:lnTo>
                    <a:pt x="153314" y="421208"/>
                  </a:lnTo>
                  <a:lnTo>
                    <a:pt x="153708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3536294" y="4442640"/>
              <a:ext cx="154305" cy="492125"/>
            </a:xfrm>
            <a:custGeom>
              <a:avLst/>
              <a:gdLst/>
              <a:ahLst/>
              <a:cxnLst/>
              <a:rect l="l" t="t" r="r" b="b"/>
              <a:pathLst>
                <a:path w="154304" h="492125">
                  <a:moveTo>
                    <a:pt x="153314" y="421208"/>
                  </a:moveTo>
                  <a:lnTo>
                    <a:pt x="153708" y="0"/>
                  </a:lnTo>
                  <a:lnTo>
                    <a:pt x="190" y="65036"/>
                  </a:lnTo>
                  <a:lnTo>
                    <a:pt x="0" y="491934"/>
                  </a:lnTo>
                  <a:lnTo>
                    <a:pt x="153314" y="421208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3382980" y="4641395"/>
              <a:ext cx="153670" cy="363220"/>
            </a:xfrm>
            <a:custGeom>
              <a:avLst/>
              <a:gdLst/>
              <a:ahLst/>
              <a:cxnLst/>
              <a:rect l="l" t="t" r="r" b="b"/>
              <a:pathLst>
                <a:path w="153670" h="363220">
                  <a:moveTo>
                    <a:pt x="153504" y="0"/>
                  </a:moveTo>
                  <a:lnTo>
                    <a:pt x="0" y="65036"/>
                  </a:lnTo>
                  <a:lnTo>
                    <a:pt x="0" y="362635"/>
                  </a:lnTo>
                  <a:lnTo>
                    <a:pt x="153314" y="293179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3382980" y="4641395"/>
              <a:ext cx="153670" cy="363220"/>
            </a:xfrm>
            <a:custGeom>
              <a:avLst/>
              <a:gdLst/>
              <a:ahLst/>
              <a:cxnLst/>
              <a:rect l="l" t="t" r="r" b="b"/>
              <a:pathLst>
                <a:path w="153670" h="363220">
                  <a:moveTo>
                    <a:pt x="153314" y="293179"/>
                  </a:moveTo>
                  <a:lnTo>
                    <a:pt x="153504" y="0"/>
                  </a:lnTo>
                  <a:lnTo>
                    <a:pt x="0" y="65036"/>
                  </a:lnTo>
                  <a:lnTo>
                    <a:pt x="0" y="362635"/>
                  </a:lnTo>
                  <a:lnTo>
                    <a:pt x="153314" y="293179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3685672" y="3813091"/>
              <a:ext cx="153670" cy="334010"/>
            </a:xfrm>
            <a:custGeom>
              <a:avLst/>
              <a:gdLst/>
              <a:ahLst/>
              <a:cxnLst/>
              <a:rect l="l" t="t" r="r" b="b"/>
              <a:pathLst>
                <a:path w="153670" h="334010">
                  <a:moveTo>
                    <a:pt x="153517" y="0"/>
                  </a:moveTo>
                  <a:lnTo>
                    <a:pt x="0" y="65024"/>
                  </a:lnTo>
                  <a:lnTo>
                    <a:pt x="0" y="333425"/>
                  </a:lnTo>
                  <a:lnTo>
                    <a:pt x="153517" y="268490"/>
                  </a:lnTo>
                  <a:lnTo>
                    <a:pt x="153517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3685672" y="3813091"/>
              <a:ext cx="153670" cy="334010"/>
            </a:xfrm>
            <a:custGeom>
              <a:avLst/>
              <a:gdLst/>
              <a:ahLst/>
              <a:cxnLst/>
              <a:rect l="l" t="t" r="r" b="b"/>
              <a:pathLst>
                <a:path w="153670" h="334010">
                  <a:moveTo>
                    <a:pt x="153517" y="268490"/>
                  </a:moveTo>
                  <a:lnTo>
                    <a:pt x="153517" y="0"/>
                  </a:lnTo>
                  <a:lnTo>
                    <a:pt x="0" y="65024"/>
                  </a:lnTo>
                  <a:lnTo>
                    <a:pt x="0" y="333425"/>
                  </a:lnTo>
                  <a:lnTo>
                    <a:pt x="153517" y="26849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3532167" y="3937909"/>
              <a:ext cx="153670" cy="335915"/>
            </a:xfrm>
            <a:custGeom>
              <a:avLst/>
              <a:gdLst/>
              <a:ahLst/>
              <a:cxnLst/>
              <a:rect l="l" t="t" r="r" b="b"/>
              <a:pathLst>
                <a:path w="153670" h="335914">
                  <a:moveTo>
                    <a:pt x="153504" y="0"/>
                  </a:moveTo>
                  <a:lnTo>
                    <a:pt x="0" y="65023"/>
                  </a:lnTo>
                  <a:lnTo>
                    <a:pt x="0" y="335521"/>
                  </a:lnTo>
                  <a:lnTo>
                    <a:pt x="153504" y="270586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3532167" y="3937909"/>
              <a:ext cx="153670" cy="335915"/>
            </a:xfrm>
            <a:custGeom>
              <a:avLst/>
              <a:gdLst/>
              <a:ahLst/>
              <a:cxnLst/>
              <a:rect l="l" t="t" r="r" b="b"/>
              <a:pathLst>
                <a:path w="153670" h="335914">
                  <a:moveTo>
                    <a:pt x="153504" y="270586"/>
                  </a:moveTo>
                  <a:lnTo>
                    <a:pt x="153504" y="0"/>
                  </a:lnTo>
                  <a:lnTo>
                    <a:pt x="0" y="65023"/>
                  </a:lnTo>
                  <a:lnTo>
                    <a:pt x="0" y="335521"/>
                  </a:lnTo>
                  <a:lnTo>
                    <a:pt x="153504" y="270586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3378662" y="4109134"/>
              <a:ext cx="153670" cy="334010"/>
            </a:xfrm>
            <a:custGeom>
              <a:avLst/>
              <a:gdLst/>
              <a:ahLst/>
              <a:cxnLst/>
              <a:rect l="l" t="t" r="r" b="b"/>
              <a:pathLst>
                <a:path w="153670" h="334010">
                  <a:moveTo>
                    <a:pt x="153504" y="0"/>
                  </a:moveTo>
                  <a:lnTo>
                    <a:pt x="0" y="65024"/>
                  </a:lnTo>
                  <a:lnTo>
                    <a:pt x="0" y="333425"/>
                  </a:lnTo>
                  <a:lnTo>
                    <a:pt x="153504" y="268490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3378662" y="4109134"/>
              <a:ext cx="153670" cy="334010"/>
            </a:xfrm>
            <a:custGeom>
              <a:avLst/>
              <a:gdLst/>
              <a:ahLst/>
              <a:cxnLst/>
              <a:rect l="l" t="t" r="r" b="b"/>
              <a:pathLst>
                <a:path w="153670" h="334010">
                  <a:moveTo>
                    <a:pt x="153504" y="268490"/>
                  </a:moveTo>
                  <a:lnTo>
                    <a:pt x="153504" y="0"/>
                  </a:lnTo>
                  <a:lnTo>
                    <a:pt x="0" y="65024"/>
                  </a:lnTo>
                  <a:lnTo>
                    <a:pt x="0" y="333425"/>
                  </a:lnTo>
                  <a:lnTo>
                    <a:pt x="153504" y="26849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3225157" y="4309988"/>
              <a:ext cx="153670" cy="331470"/>
            </a:xfrm>
            <a:custGeom>
              <a:avLst/>
              <a:gdLst/>
              <a:ahLst/>
              <a:cxnLst/>
              <a:rect l="l" t="t" r="r" b="b"/>
              <a:pathLst>
                <a:path w="153670" h="331470">
                  <a:moveTo>
                    <a:pt x="153504" y="0"/>
                  </a:moveTo>
                  <a:lnTo>
                    <a:pt x="0" y="65036"/>
                  </a:lnTo>
                  <a:lnTo>
                    <a:pt x="0" y="331330"/>
                  </a:lnTo>
                  <a:lnTo>
                    <a:pt x="153504" y="266395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3225157" y="4309988"/>
              <a:ext cx="153670" cy="331470"/>
            </a:xfrm>
            <a:custGeom>
              <a:avLst/>
              <a:gdLst/>
              <a:ahLst/>
              <a:cxnLst/>
              <a:rect l="l" t="t" r="r" b="b"/>
              <a:pathLst>
                <a:path w="153670" h="331470">
                  <a:moveTo>
                    <a:pt x="153504" y="266395"/>
                  </a:moveTo>
                  <a:lnTo>
                    <a:pt x="153504" y="0"/>
                  </a:lnTo>
                  <a:lnTo>
                    <a:pt x="0" y="65036"/>
                  </a:lnTo>
                  <a:lnTo>
                    <a:pt x="0" y="331330"/>
                  </a:lnTo>
                  <a:lnTo>
                    <a:pt x="153504" y="266395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3527849" y="3553791"/>
              <a:ext cx="153670" cy="259715"/>
            </a:xfrm>
            <a:custGeom>
              <a:avLst/>
              <a:gdLst/>
              <a:ahLst/>
              <a:cxnLst/>
              <a:rect l="l" t="t" r="r" b="b"/>
              <a:pathLst>
                <a:path w="153670" h="259714">
                  <a:moveTo>
                    <a:pt x="153504" y="0"/>
                  </a:moveTo>
                  <a:lnTo>
                    <a:pt x="0" y="65024"/>
                  </a:lnTo>
                  <a:lnTo>
                    <a:pt x="0" y="259219"/>
                  </a:lnTo>
                  <a:lnTo>
                    <a:pt x="153504" y="194284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3527849" y="3553791"/>
              <a:ext cx="153670" cy="259715"/>
            </a:xfrm>
            <a:custGeom>
              <a:avLst/>
              <a:gdLst/>
              <a:ahLst/>
              <a:cxnLst/>
              <a:rect l="l" t="t" r="r" b="b"/>
              <a:pathLst>
                <a:path w="153670" h="259714">
                  <a:moveTo>
                    <a:pt x="153504" y="194284"/>
                  </a:moveTo>
                  <a:lnTo>
                    <a:pt x="153504" y="0"/>
                  </a:lnTo>
                  <a:lnTo>
                    <a:pt x="0" y="65024"/>
                  </a:lnTo>
                  <a:lnTo>
                    <a:pt x="0" y="259219"/>
                  </a:lnTo>
                  <a:lnTo>
                    <a:pt x="153504" y="194284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3374344" y="3685937"/>
              <a:ext cx="153670" cy="252095"/>
            </a:xfrm>
            <a:custGeom>
              <a:avLst/>
              <a:gdLst/>
              <a:ahLst/>
              <a:cxnLst/>
              <a:rect l="l" t="t" r="r" b="b"/>
              <a:pathLst>
                <a:path w="153670" h="252095">
                  <a:moveTo>
                    <a:pt x="153504" y="0"/>
                  </a:moveTo>
                  <a:lnTo>
                    <a:pt x="0" y="65036"/>
                  </a:lnTo>
                  <a:lnTo>
                    <a:pt x="0" y="251891"/>
                  </a:lnTo>
                  <a:lnTo>
                    <a:pt x="153504" y="186956"/>
                  </a:lnTo>
                  <a:lnTo>
                    <a:pt x="153504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/>
            <p:cNvSpPr/>
            <p:nvPr/>
          </p:nvSpPr>
          <p:spPr>
            <a:xfrm>
              <a:off x="3374344" y="3685937"/>
              <a:ext cx="153670" cy="252095"/>
            </a:xfrm>
            <a:custGeom>
              <a:avLst/>
              <a:gdLst/>
              <a:ahLst/>
              <a:cxnLst/>
              <a:rect l="l" t="t" r="r" b="b"/>
              <a:pathLst>
                <a:path w="153670" h="252095">
                  <a:moveTo>
                    <a:pt x="153504" y="186956"/>
                  </a:moveTo>
                  <a:lnTo>
                    <a:pt x="153504" y="0"/>
                  </a:lnTo>
                  <a:lnTo>
                    <a:pt x="0" y="65036"/>
                  </a:lnTo>
                  <a:lnTo>
                    <a:pt x="0" y="251891"/>
                  </a:lnTo>
                  <a:lnTo>
                    <a:pt x="153504" y="186956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/>
            <p:nvPr/>
          </p:nvSpPr>
          <p:spPr>
            <a:xfrm>
              <a:off x="3220826" y="3844591"/>
              <a:ext cx="153670" cy="264795"/>
            </a:xfrm>
            <a:custGeom>
              <a:avLst/>
              <a:gdLst/>
              <a:ahLst/>
              <a:cxnLst/>
              <a:rect l="l" t="t" r="r" b="b"/>
              <a:pathLst>
                <a:path w="153670" h="264795">
                  <a:moveTo>
                    <a:pt x="153517" y="0"/>
                  </a:moveTo>
                  <a:lnTo>
                    <a:pt x="0" y="65024"/>
                  </a:lnTo>
                  <a:lnTo>
                    <a:pt x="0" y="264464"/>
                  </a:lnTo>
                  <a:lnTo>
                    <a:pt x="153517" y="199529"/>
                  </a:lnTo>
                  <a:lnTo>
                    <a:pt x="153517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/>
            <p:cNvSpPr/>
            <p:nvPr/>
          </p:nvSpPr>
          <p:spPr>
            <a:xfrm>
              <a:off x="3220826" y="3844591"/>
              <a:ext cx="153670" cy="264795"/>
            </a:xfrm>
            <a:custGeom>
              <a:avLst/>
              <a:gdLst/>
              <a:ahLst/>
              <a:cxnLst/>
              <a:rect l="l" t="t" r="r" b="b"/>
              <a:pathLst>
                <a:path w="153670" h="264795">
                  <a:moveTo>
                    <a:pt x="153517" y="199529"/>
                  </a:moveTo>
                  <a:lnTo>
                    <a:pt x="153517" y="0"/>
                  </a:lnTo>
                  <a:lnTo>
                    <a:pt x="0" y="65024"/>
                  </a:lnTo>
                  <a:lnTo>
                    <a:pt x="0" y="264464"/>
                  </a:lnTo>
                  <a:lnTo>
                    <a:pt x="153517" y="199529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/>
            <p:cNvSpPr/>
            <p:nvPr/>
          </p:nvSpPr>
          <p:spPr>
            <a:xfrm>
              <a:off x="3067321" y="4045961"/>
              <a:ext cx="153670" cy="264160"/>
            </a:xfrm>
            <a:custGeom>
              <a:avLst/>
              <a:gdLst/>
              <a:ahLst/>
              <a:cxnLst/>
              <a:rect l="l" t="t" r="r" b="b"/>
              <a:pathLst>
                <a:path w="153669" h="264160">
                  <a:moveTo>
                    <a:pt x="153517" y="0"/>
                  </a:moveTo>
                  <a:lnTo>
                    <a:pt x="0" y="65036"/>
                  </a:lnTo>
                  <a:lnTo>
                    <a:pt x="0" y="263944"/>
                  </a:lnTo>
                  <a:lnTo>
                    <a:pt x="153517" y="199009"/>
                  </a:lnTo>
                  <a:lnTo>
                    <a:pt x="153517" y="0"/>
                  </a:lnTo>
                  <a:close/>
                </a:path>
              </a:pathLst>
            </a:custGeom>
            <a:solidFill>
              <a:srgbClr val="75BEE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/>
            <p:cNvSpPr/>
            <p:nvPr/>
          </p:nvSpPr>
          <p:spPr>
            <a:xfrm>
              <a:off x="3067321" y="4045961"/>
              <a:ext cx="153670" cy="264160"/>
            </a:xfrm>
            <a:custGeom>
              <a:avLst/>
              <a:gdLst/>
              <a:ahLst/>
              <a:cxnLst/>
              <a:rect l="l" t="t" r="r" b="b"/>
              <a:pathLst>
                <a:path w="153669" h="264160">
                  <a:moveTo>
                    <a:pt x="153517" y="199009"/>
                  </a:moveTo>
                  <a:lnTo>
                    <a:pt x="153517" y="0"/>
                  </a:lnTo>
                  <a:lnTo>
                    <a:pt x="0" y="65036"/>
                  </a:lnTo>
                  <a:lnTo>
                    <a:pt x="0" y="263944"/>
                  </a:lnTo>
                  <a:lnTo>
                    <a:pt x="153517" y="199009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93" name="object 9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59828" y="3361832"/>
              <a:ext cx="466877" cy="486625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06323" y="3870510"/>
              <a:ext cx="159854" cy="178549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3225157" y="4641408"/>
              <a:ext cx="158115" cy="363220"/>
            </a:xfrm>
            <a:custGeom>
              <a:avLst/>
              <a:gdLst/>
              <a:ahLst/>
              <a:cxnLst/>
              <a:rect l="l" t="t" r="r" b="b"/>
              <a:pathLst>
                <a:path w="158114" h="363220">
                  <a:moveTo>
                    <a:pt x="0" y="0"/>
                  </a:moveTo>
                  <a:lnTo>
                    <a:pt x="190" y="293179"/>
                  </a:lnTo>
                  <a:lnTo>
                    <a:pt x="157822" y="362623"/>
                  </a:lnTo>
                  <a:lnTo>
                    <a:pt x="157822" y="65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/>
            <p:cNvSpPr/>
            <p:nvPr/>
          </p:nvSpPr>
          <p:spPr>
            <a:xfrm>
              <a:off x="3225157" y="4641408"/>
              <a:ext cx="158115" cy="363220"/>
            </a:xfrm>
            <a:custGeom>
              <a:avLst/>
              <a:gdLst/>
              <a:ahLst/>
              <a:cxnLst/>
              <a:rect l="l" t="t" r="r" b="b"/>
              <a:pathLst>
                <a:path w="158114" h="363220">
                  <a:moveTo>
                    <a:pt x="190" y="293179"/>
                  </a:moveTo>
                  <a:lnTo>
                    <a:pt x="0" y="0"/>
                  </a:lnTo>
                  <a:lnTo>
                    <a:pt x="157822" y="65023"/>
                  </a:lnTo>
                  <a:lnTo>
                    <a:pt x="157822" y="362623"/>
                  </a:lnTo>
                  <a:lnTo>
                    <a:pt x="190" y="293179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/>
            <p:nvPr/>
          </p:nvSpPr>
          <p:spPr>
            <a:xfrm>
              <a:off x="3378662" y="4442640"/>
              <a:ext cx="158115" cy="198755"/>
            </a:xfrm>
            <a:custGeom>
              <a:avLst/>
              <a:gdLst/>
              <a:ahLst/>
              <a:cxnLst/>
              <a:rect l="l" t="t" r="r" b="b"/>
              <a:pathLst>
                <a:path w="158114" h="198754">
                  <a:moveTo>
                    <a:pt x="0" y="0"/>
                  </a:moveTo>
                  <a:lnTo>
                    <a:pt x="0" y="133819"/>
                  </a:lnTo>
                  <a:lnTo>
                    <a:pt x="157822" y="198754"/>
                  </a:lnTo>
                  <a:lnTo>
                    <a:pt x="157822" y="650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/>
            <p:cNvSpPr/>
            <p:nvPr/>
          </p:nvSpPr>
          <p:spPr>
            <a:xfrm>
              <a:off x="3378662" y="4442640"/>
              <a:ext cx="158115" cy="198755"/>
            </a:xfrm>
            <a:custGeom>
              <a:avLst/>
              <a:gdLst/>
              <a:ahLst/>
              <a:cxnLst/>
              <a:rect l="l" t="t" r="r" b="b"/>
              <a:pathLst>
                <a:path w="158114" h="198754">
                  <a:moveTo>
                    <a:pt x="0" y="133819"/>
                  </a:moveTo>
                  <a:lnTo>
                    <a:pt x="0" y="0"/>
                  </a:lnTo>
                  <a:lnTo>
                    <a:pt x="157822" y="65036"/>
                  </a:lnTo>
                  <a:lnTo>
                    <a:pt x="157822" y="198754"/>
                  </a:lnTo>
                  <a:lnTo>
                    <a:pt x="0" y="133819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/>
            <p:cNvSpPr/>
            <p:nvPr/>
          </p:nvSpPr>
          <p:spPr>
            <a:xfrm>
              <a:off x="3532167" y="4273522"/>
              <a:ext cx="158115" cy="169545"/>
            </a:xfrm>
            <a:custGeom>
              <a:avLst/>
              <a:gdLst/>
              <a:ahLst/>
              <a:cxnLst/>
              <a:rect l="l" t="t" r="r" b="b"/>
              <a:pathLst>
                <a:path w="158114" h="169545">
                  <a:moveTo>
                    <a:pt x="0" y="0"/>
                  </a:moveTo>
                  <a:lnTo>
                    <a:pt x="0" y="104190"/>
                  </a:lnTo>
                  <a:lnTo>
                    <a:pt x="157835" y="169113"/>
                  </a:lnTo>
                  <a:lnTo>
                    <a:pt x="157835" y="65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/>
            <p:cNvSpPr/>
            <p:nvPr/>
          </p:nvSpPr>
          <p:spPr>
            <a:xfrm>
              <a:off x="3532167" y="4273522"/>
              <a:ext cx="158115" cy="169545"/>
            </a:xfrm>
            <a:custGeom>
              <a:avLst/>
              <a:gdLst/>
              <a:ahLst/>
              <a:cxnLst/>
              <a:rect l="l" t="t" r="r" b="b"/>
              <a:pathLst>
                <a:path w="158114" h="169545">
                  <a:moveTo>
                    <a:pt x="0" y="104190"/>
                  </a:moveTo>
                  <a:lnTo>
                    <a:pt x="0" y="0"/>
                  </a:lnTo>
                  <a:lnTo>
                    <a:pt x="157835" y="65024"/>
                  </a:lnTo>
                  <a:lnTo>
                    <a:pt x="157835" y="169113"/>
                  </a:lnTo>
                  <a:lnTo>
                    <a:pt x="0" y="10419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/>
            <p:cNvSpPr/>
            <p:nvPr/>
          </p:nvSpPr>
          <p:spPr>
            <a:xfrm>
              <a:off x="3685684" y="4146606"/>
              <a:ext cx="158115" cy="127000"/>
            </a:xfrm>
            <a:custGeom>
              <a:avLst/>
              <a:gdLst/>
              <a:ahLst/>
              <a:cxnLst/>
              <a:rect l="l" t="t" r="r" b="b"/>
              <a:pathLst>
                <a:path w="158114" h="127000">
                  <a:moveTo>
                    <a:pt x="0" y="0"/>
                  </a:moveTo>
                  <a:lnTo>
                    <a:pt x="0" y="61975"/>
                  </a:lnTo>
                  <a:lnTo>
                    <a:pt x="157822" y="126898"/>
                  </a:lnTo>
                  <a:lnTo>
                    <a:pt x="157822" y="65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/>
            <p:cNvSpPr/>
            <p:nvPr/>
          </p:nvSpPr>
          <p:spPr>
            <a:xfrm>
              <a:off x="3685684" y="4146606"/>
              <a:ext cx="158115" cy="127000"/>
            </a:xfrm>
            <a:custGeom>
              <a:avLst/>
              <a:gdLst/>
              <a:ahLst/>
              <a:cxnLst/>
              <a:rect l="l" t="t" r="r" b="b"/>
              <a:pathLst>
                <a:path w="158114" h="127000">
                  <a:moveTo>
                    <a:pt x="0" y="61975"/>
                  </a:moveTo>
                  <a:lnTo>
                    <a:pt x="0" y="0"/>
                  </a:lnTo>
                  <a:lnTo>
                    <a:pt x="157822" y="65023"/>
                  </a:lnTo>
                  <a:lnTo>
                    <a:pt x="157822" y="126898"/>
                  </a:lnTo>
                  <a:lnTo>
                    <a:pt x="0" y="61975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/>
            <p:cNvSpPr/>
            <p:nvPr/>
          </p:nvSpPr>
          <p:spPr>
            <a:xfrm>
              <a:off x="3527849" y="3813100"/>
              <a:ext cx="158115" cy="125095"/>
            </a:xfrm>
            <a:custGeom>
              <a:avLst/>
              <a:gdLst/>
              <a:ahLst/>
              <a:cxnLst/>
              <a:rect l="l" t="t" r="r" b="b"/>
              <a:pathLst>
                <a:path w="158114" h="125095">
                  <a:moveTo>
                    <a:pt x="0" y="0"/>
                  </a:moveTo>
                  <a:lnTo>
                    <a:pt x="0" y="59880"/>
                  </a:lnTo>
                  <a:lnTo>
                    <a:pt x="157822" y="124802"/>
                  </a:lnTo>
                  <a:lnTo>
                    <a:pt x="157822" y="65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/>
            <p:cNvSpPr/>
            <p:nvPr/>
          </p:nvSpPr>
          <p:spPr>
            <a:xfrm>
              <a:off x="3527849" y="3813100"/>
              <a:ext cx="158115" cy="125095"/>
            </a:xfrm>
            <a:custGeom>
              <a:avLst/>
              <a:gdLst/>
              <a:ahLst/>
              <a:cxnLst/>
              <a:rect l="l" t="t" r="r" b="b"/>
              <a:pathLst>
                <a:path w="158114" h="125095">
                  <a:moveTo>
                    <a:pt x="0" y="59880"/>
                  </a:moveTo>
                  <a:lnTo>
                    <a:pt x="0" y="0"/>
                  </a:lnTo>
                  <a:lnTo>
                    <a:pt x="157822" y="65023"/>
                  </a:lnTo>
                  <a:lnTo>
                    <a:pt x="157822" y="124802"/>
                  </a:lnTo>
                  <a:lnTo>
                    <a:pt x="0" y="59880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/>
            <p:cNvSpPr/>
            <p:nvPr/>
          </p:nvSpPr>
          <p:spPr>
            <a:xfrm>
              <a:off x="3374344" y="3937908"/>
              <a:ext cx="158115" cy="171450"/>
            </a:xfrm>
            <a:custGeom>
              <a:avLst/>
              <a:gdLst/>
              <a:ahLst/>
              <a:cxnLst/>
              <a:rect l="l" t="t" r="r" b="b"/>
              <a:pathLst>
                <a:path w="158114" h="171450">
                  <a:moveTo>
                    <a:pt x="0" y="0"/>
                  </a:moveTo>
                  <a:lnTo>
                    <a:pt x="0" y="106299"/>
                  </a:lnTo>
                  <a:lnTo>
                    <a:pt x="157822" y="171221"/>
                  </a:lnTo>
                  <a:lnTo>
                    <a:pt x="157822" y="65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3374344" y="3937908"/>
              <a:ext cx="158115" cy="171450"/>
            </a:xfrm>
            <a:custGeom>
              <a:avLst/>
              <a:gdLst/>
              <a:ahLst/>
              <a:cxnLst/>
              <a:rect l="l" t="t" r="r" b="b"/>
              <a:pathLst>
                <a:path w="158114" h="171450">
                  <a:moveTo>
                    <a:pt x="0" y="106299"/>
                  </a:moveTo>
                  <a:lnTo>
                    <a:pt x="0" y="0"/>
                  </a:lnTo>
                  <a:lnTo>
                    <a:pt x="157822" y="65024"/>
                  </a:lnTo>
                  <a:lnTo>
                    <a:pt x="157822" y="171221"/>
                  </a:lnTo>
                  <a:lnTo>
                    <a:pt x="0" y="106299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/>
            <p:cNvSpPr/>
            <p:nvPr/>
          </p:nvSpPr>
          <p:spPr>
            <a:xfrm>
              <a:off x="3220839" y="4109135"/>
              <a:ext cx="158115" cy="201295"/>
            </a:xfrm>
            <a:custGeom>
              <a:avLst/>
              <a:gdLst/>
              <a:ahLst/>
              <a:cxnLst/>
              <a:rect l="l" t="t" r="r" b="b"/>
              <a:pathLst>
                <a:path w="158114" h="201295">
                  <a:moveTo>
                    <a:pt x="0" y="0"/>
                  </a:moveTo>
                  <a:lnTo>
                    <a:pt x="0" y="135928"/>
                  </a:lnTo>
                  <a:lnTo>
                    <a:pt x="157822" y="200850"/>
                  </a:lnTo>
                  <a:lnTo>
                    <a:pt x="157822" y="65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/>
            <p:cNvSpPr/>
            <p:nvPr/>
          </p:nvSpPr>
          <p:spPr>
            <a:xfrm>
              <a:off x="3220839" y="4109135"/>
              <a:ext cx="158115" cy="201295"/>
            </a:xfrm>
            <a:custGeom>
              <a:avLst/>
              <a:gdLst/>
              <a:ahLst/>
              <a:cxnLst/>
              <a:rect l="l" t="t" r="r" b="b"/>
              <a:pathLst>
                <a:path w="158114" h="201295">
                  <a:moveTo>
                    <a:pt x="0" y="135928"/>
                  </a:moveTo>
                  <a:lnTo>
                    <a:pt x="0" y="0"/>
                  </a:lnTo>
                  <a:lnTo>
                    <a:pt x="157822" y="65023"/>
                  </a:lnTo>
                  <a:lnTo>
                    <a:pt x="157822" y="200850"/>
                  </a:lnTo>
                  <a:lnTo>
                    <a:pt x="0" y="135928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/>
            <p:cNvSpPr/>
            <p:nvPr/>
          </p:nvSpPr>
          <p:spPr>
            <a:xfrm>
              <a:off x="3370013" y="3553787"/>
              <a:ext cx="158115" cy="132715"/>
            </a:xfrm>
            <a:custGeom>
              <a:avLst/>
              <a:gdLst/>
              <a:ahLst/>
              <a:cxnLst/>
              <a:rect l="l" t="t" r="r" b="b"/>
              <a:pathLst>
                <a:path w="158114" h="132714">
                  <a:moveTo>
                    <a:pt x="0" y="0"/>
                  </a:moveTo>
                  <a:lnTo>
                    <a:pt x="0" y="67233"/>
                  </a:lnTo>
                  <a:lnTo>
                    <a:pt x="157835" y="132156"/>
                  </a:lnTo>
                  <a:lnTo>
                    <a:pt x="157835" y="650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/>
            <p:cNvSpPr/>
            <p:nvPr/>
          </p:nvSpPr>
          <p:spPr>
            <a:xfrm>
              <a:off x="3370013" y="3553787"/>
              <a:ext cx="158115" cy="132715"/>
            </a:xfrm>
            <a:custGeom>
              <a:avLst/>
              <a:gdLst/>
              <a:ahLst/>
              <a:cxnLst/>
              <a:rect l="l" t="t" r="r" b="b"/>
              <a:pathLst>
                <a:path w="158114" h="132714">
                  <a:moveTo>
                    <a:pt x="0" y="67233"/>
                  </a:moveTo>
                  <a:lnTo>
                    <a:pt x="0" y="0"/>
                  </a:lnTo>
                  <a:lnTo>
                    <a:pt x="157835" y="65036"/>
                  </a:lnTo>
                  <a:lnTo>
                    <a:pt x="157835" y="132156"/>
                  </a:lnTo>
                  <a:lnTo>
                    <a:pt x="0" y="67233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/>
            <p:cNvSpPr/>
            <p:nvPr/>
          </p:nvSpPr>
          <p:spPr>
            <a:xfrm>
              <a:off x="3216508" y="3685946"/>
              <a:ext cx="158115" cy="158750"/>
            </a:xfrm>
            <a:custGeom>
              <a:avLst/>
              <a:gdLst/>
              <a:ahLst/>
              <a:cxnLst/>
              <a:rect l="l" t="t" r="r" b="b"/>
              <a:pathLst>
                <a:path w="158114" h="158750">
                  <a:moveTo>
                    <a:pt x="0" y="0"/>
                  </a:moveTo>
                  <a:lnTo>
                    <a:pt x="0" y="93713"/>
                  </a:lnTo>
                  <a:lnTo>
                    <a:pt x="157835" y="158635"/>
                  </a:lnTo>
                  <a:lnTo>
                    <a:pt x="157835" y="650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/>
            <p:cNvSpPr/>
            <p:nvPr/>
          </p:nvSpPr>
          <p:spPr>
            <a:xfrm>
              <a:off x="3216508" y="3685946"/>
              <a:ext cx="158115" cy="158750"/>
            </a:xfrm>
            <a:custGeom>
              <a:avLst/>
              <a:gdLst/>
              <a:ahLst/>
              <a:cxnLst/>
              <a:rect l="l" t="t" r="r" b="b"/>
              <a:pathLst>
                <a:path w="158114" h="158750">
                  <a:moveTo>
                    <a:pt x="0" y="93713"/>
                  </a:moveTo>
                  <a:lnTo>
                    <a:pt x="0" y="0"/>
                  </a:lnTo>
                  <a:lnTo>
                    <a:pt x="157835" y="65036"/>
                  </a:lnTo>
                  <a:lnTo>
                    <a:pt x="157835" y="158635"/>
                  </a:lnTo>
                  <a:lnTo>
                    <a:pt x="0" y="93713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3063003" y="3844593"/>
              <a:ext cx="158115" cy="201930"/>
            </a:xfrm>
            <a:custGeom>
              <a:avLst/>
              <a:gdLst/>
              <a:ahLst/>
              <a:cxnLst/>
              <a:rect l="l" t="t" r="r" b="b"/>
              <a:pathLst>
                <a:path w="158114" h="201929">
                  <a:moveTo>
                    <a:pt x="0" y="0"/>
                  </a:moveTo>
                  <a:lnTo>
                    <a:pt x="0" y="136448"/>
                  </a:lnTo>
                  <a:lnTo>
                    <a:pt x="157822" y="201371"/>
                  </a:lnTo>
                  <a:lnTo>
                    <a:pt x="157822" y="65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/>
            <p:cNvSpPr/>
            <p:nvPr/>
          </p:nvSpPr>
          <p:spPr>
            <a:xfrm>
              <a:off x="3063003" y="3844593"/>
              <a:ext cx="158115" cy="201930"/>
            </a:xfrm>
            <a:custGeom>
              <a:avLst/>
              <a:gdLst/>
              <a:ahLst/>
              <a:cxnLst/>
              <a:rect l="l" t="t" r="r" b="b"/>
              <a:pathLst>
                <a:path w="158114" h="201929">
                  <a:moveTo>
                    <a:pt x="0" y="136448"/>
                  </a:moveTo>
                  <a:lnTo>
                    <a:pt x="0" y="0"/>
                  </a:lnTo>
                  <a:lnTo>
                    <a:pt x="157822" y="65023"/>
                  </a:lnTo>
                  <a:lnTo>
                    <a:pt x="157822" y="201371"/>
                  </a:lnTo>
                  <a:lnTo>
                    <a:pt x="0" y="136448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/>
            <p:cNvSpPr/>
            <p:nvPr/>
          </p:nvSpPr>
          <p:spPr>
            <a:xfrm>
              <a:off x="3212190" y="3365025"/>
              <a:ext cx="158115" cy="137795"/>
            </a:xfrm>
            <a:custGeom>
              <a:avLst/>
              <a:gdLst/>
              <a:ahLst/>
              <a:cxnLst/>
              <a:rect l="l" t="t" r="r" b="b"/>
              <a:pathLst>
                <a:path w="158114" h="137795">
                  <a:moveTo>
                    <a:pt x="0" y="0"/>
                  </a:moveTo>
                  <a:lnTo>
                    <a:pt x="0" y="72466"/>
                  </a:lnTo>
                  <a:lnTo>
                    <a:pt x="157822" y="137388"/>
                  </a:lnTo>
                  <a:lnTo>
                    <a:pt x="157822" y="65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/>
            <p:cNvSpPr/>
            <p:nvPr/>
          </p:nvSpPr>
          <p:spPr>
            <a:xfrm>
              <a:off x="3212190" y="3365025"/>
              <a:ext cx="158115" cy="137795"/>
            </a:xfrm>
            <a:custGeom>
              <a:avLst/>
              <a:gdLst/>
              <a:ahLst/>
              <a:cxnLst/>
              <a:rect l="l" t="t" r="r" b="b"/>
              <a:pathLst>
                <a:path w="158114" h="137795">
                  <a:moveTo>
                    <a:pt x="0" y="72466"/>
                  </a:moveTo>
                  <a:lnTo>
                    <a:pt x="0" y="0"/>
                  </a:lnTo>
                  <a:lnTo>
                    <a:pt x="157822" y="65024"/>
                  </a:lnTo>
                  <a:lnTo>
                    <a:pt x="157822" y="137388"/>
                  </a:lnTo>
                  <a:lnTo>
                    <a:pt x="0" y="72466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/>
            <p:cNvSpPr/>
            <p:nvPr/>
          </p:nvSpPr>
          <p:spPr>
            <a:xfrm>
              <a:off x="3058685" y="3502423"/>
              <a:ext cx="158115" cy="163195"/>
            </a:xfrm>
            <a:custGeom>
              <a:avLst/>
              <a:gdLst/>
              <a:ahLst/>
              <a:cxnLst/>
              <a:rect l="l" t="t" r="r" b="b"/>
              <a:pathLst>
                <a:path w="158114" h="163195">
                  <a:moveTo>
                    <a:pt x="0" y="0"/>
                  </a:moveTo>
                  <a:lnTo>
                    <a:pt x="0" y="97904"/>
                  </a:lnTo>
                  <a:lnTo>
                    <a:pt x="157822" y="162826"/>
                  </a:lnTo>
                  <a:lnTo>
                    <a:pt x="157822" y="65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/>
            <p:cNvSpPr/>
            <p:nvPr/>
          </p:nvSpPr>
          <p:spPr>
            <a:xfrm>
              <a:off x="3058685" y="3502423"/>
              <a:ext cx="158115" cy="163195"/>
            </a:xfrm>
            <a:custGeom>
              <a:avLst/>
              <a:gdLst/>
              <a:ahLst/>
              <a:cxnLst/>
              <a:rect l="l" t="t" r="r" b="b"/>
              <a:pathLst>
                <a:path w="158114" h="163195">
                  <a:moveTo>
                    <a:pt x="0" y="97904"/>
                  </a:moveTo>
                  <a:lnTo>
                    <a:pt x="0" y="0"/>
                  </a:lnTo>
                  <a:lnTo>
                    <a:pt x="157822" y="65024"/>
                  </a:lnTo>
                  <a:lnTo>
                    <a:pt x="157822" y="162826"/>
                  </a:lnTo>
                  <a:lnTo>
                    <a:pt x="0" y="97904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/>
            <p:cNvSpPr/>
            <p:nvPr/>
          </p:nvSpPr>
          <p:spPr>
            <a:xfrm>
              <a:off x="2905168" y="3665258"/>
              <a:ext cx="158115" cy="208915"/>
            </a:xfrm>
            <a:custGeom>
              <a:avLst/>
              <a:gdLst/>
              <a:ahLst/>
              <a:cxnLst/>
              <a:rect l="l" t="t" r="r" b="b"/>
              <a:pathLst>
                <a:path w="158114" h="208914">
                  <a:moveTo>
                    <a:pt x="0" y="0"/>
                  </a:moveTo>
                  <a:lnTo>
                    <a:pt x="0" y="143497"/>
                  </a:lnTo>
                  <a:lnTo>
                    <a:pt x="157835" y="208419"/>
                  </a:lnTo>
                  <a:lnTo>
                    <a:pt x="157835" y="65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/>
            <p:cNvSpPr/>
            <p:nvPr/>
          </p:nvSpPr>
          <p:spPr>
            <a:xfrm>
              <a:off x="2905168" y="3665258"/>
              <a:ext cx="158115" cy="208915"/>
            </a:xfrm>
            <a:custGeom>
              <a:avLst/>
              <a:gdLst/>
              <a:ahLst/>
              <a:cxnLst/>
              <a:rect l="l" t="t" r="r" b="b"/>
              <a:pathLst>
                <a:path w="158114" h="208914">
                  <a:moveTo>
                    <a:pt x="0" y="143497"/>
                  </a:moveTo>
                  <a:lnTo>
                    <a:pt x="0" y="0"/>
                  </a:lnTo>
                  <a:lnTo>
                    <a:pt x="157835" y="65023"/>
                  </a:lnTo>
                  <a:lnTo>
                    <a:pt x="157835" y="208419"/>
                  </a:lnTo>
                  <a:lnTo>
                    <a:pt x="0" y="143497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/>
            <p:cNvSpPr/>
            <p:nvPr/>
          </p:nvSpPr>
          <p:spPr>
            <a:xfrm>
              <a:off x="3067321" y="4310001"/>
              <a:ext cx="158115" cy="624840"/>
            </a:xfrm>
            <a:custGeom>
              <a:avLst/>
              <a:gdLst/>
              <a:ahLst/>
              <a:cxnLst/>
              <a:rect l="l" t="t" r="r" b="b"/>
              <a:pathLst>
                <a:path w="158114" h="624839">
                  <a:moveTo>
                    <a:pt x="0" y="0"/>
                  </a:moveTo>
                  <a:lnTo>
                    <a:pt x="406" y="555142"/>
                  </a:lnTo>
                  <a:lnTo>
                    <a:pt x="158026" y="624585"/>
                  </a:lnTo>
                  <a:lnTo>
                    <a:pt x="157835" y="650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/>
            <p:cNvSpPr/>
            <p:nvPr/>
          </p:nvSpPr>
          <p:spPr>
            <a:xfrm>
              <a:off x="3067321" y="4310001"/>
              <a:ext cx="158115" cy="624840"/>
            </a:xfrm>
            <a:custGeom>
              <a:avLst/>
              <a:gdLst/>
              <a:ahLst/>
              <a:cxnLst/>
              <a:rect l="l" t="t" r="r" b="b"/>
              <a:pathLst>
                <a:path w="158114" h="624839">
                  <a:moveTo>
                    <a:pt x="406" y="555142"/>
                  </a:moveTo>
                  <a:lnTo>
                    <a:pt x="0" y="0"/>
                  </a:lnTo>
                  <a:lnTo>
                    <a:pt x="157835" y="65023"/>
                  </a:lnTo>
                  <a:lnTo>
                    <a:pt x="158026" y="624585"/>
                  </a:lnTo>
                  <a:lnTo>
                    <a:pt x="406" y="555142"/>
                  </a:lnTo>
                  <a:close/>
                </a:path>
              </a:pathLst>
            </a:custGeom>
            <a:ln w="6349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/>
            <p:cNvSpPr/>
            <p:nvPr/>
          </p:nvSpPr>
          <p:spPr>
            <a:xfrm>
              <a:off x="2909498" y="4045968"/>
              <a:ext cx="158750" cy="819785"/>
            </a:xfrm>
            <a:custGeom>
              <a:avLst/>
              <a:gdLst/>
              <a:ahLst/>
              <a:cxnLst/>
              <a:rect l="l" t="t" r="r" b="b"/>
              <a:pathLst>
                <a:path w="158750" h="819785">
                  <a:moveTo>
                    <a:pt x="0" y="0"/>
                  </a:moveTo>
                  <a:lnTo>
                    <a:pt x="596" y="749731"/>
                  </a:lnTo>
                  <a:lnTo>
                    <a:pt x="158229" y="819175"/>
                  </a:lnTo>
                  <a:lnTo>
                    <a:pt x="157822" y="650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/>
            <p:cNvSpPr/>
            <p:nvPr/>
          </p:nvSpPr>
          <p:spPr>
            <a:xfrm>
              <a:off x="2909498" y="4045968"/>
              <a:ext cx="158750" cy="819785"/>
            </a:xfrm>
            <a:custGeom>
              <a:avLst/>
              <a:gdLst/>
              <a:ahLst/>
              <a:cxnLst/>
              <a:rect l="l" t="t" r="r" b="b"/>
              <a:pathLst>
                <a:path w="158750" h="819785">
                  <a:moveTo>
                    <a:pt x="596" y="749731"/>
                  </a:moveTo>
                  <a:lnTo>
                    <a:pt x="0" y="0"/>
                  </a:lnTo>
                  <a:lnTo>
                    <a:pt x="157822" y="65036"/>
                  </a:lnTo>
                  <a:lnTo>
                    <a:pt x="158229" y="819175"/>
                  </a:lnTo>
                  <a:lnTo>
                    <a:pt x="596" y="749731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/>
            <p:cNvSpPr/>
            <p:nvPr/>
          </p:nvSpPr>
          <p:spPr>
            <a:xfrm>
              <a:off x="2751675" y="3873197"/>
              <a:ext cx="158750" cy="922655"/>
            </a:xfrm>
            <a:custGeom>
              <a:avLst/>
              <a:gdLst/>
              <a:ahLst/>
              <a:cxnLst/>
              <a:rect l="l" t="t" r="r" b="b"/>
              <a:pathLst>
                <a:path w="158750" h="922654">
                  <a:moveTo>
                    <a:pt x="0" y="0"/>
                  </a:moveTo>
                  <a:lnTo>
                    <a:pt x="800" y="852665"/>
                  </a:lnTo>
                  <a:lnTo>
                    <a:pt x="158419" y="922108"/>
                  </a:lnTo>
                  <a:lnTo>
                    <a:pt x="157822" y="650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1D1F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/>
            <p:cNvSpPr/>
            <p:nvPr/>
          </p:nvSpPr>
          <p:spPr>
            <a:xfrm>
              <a:off x="2751675" y="3873197"/>
              <a:ext cx="158750" cy="922655"/>
            </a:xfrm>
            <a:custGeom>
              <a:avLst/>
              <a:gdLst/>
              <a:ahLst/>
              <a:cxnLst/>
              <a:rect l="l" t="t" r="r" b="b"/>
              <a:pathLst>
                <a:path w="158750" h="922654">
                  <a:moveTo>
                    <a:pt x="800" y="852665"/>
                  </a:moveTo>
                  <a:lnTo>
                    <a:pt x="0" y="0"/>
                  </a:lnTo>
                  <a:lnTo>
                    <a:pt x="157822" y="65024"/>
                  </a:lnTo>
                  <a:lnTo>
                    <a:pt x="158419" y="922108"/>
                  </a:lnTo>
                  <a:lnTo>
                    <a:pt x="800" y="852665"/>
                  </a:lnTo>
                  <a:close/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7" name="object 127"/>
          <p:cNvSpPr/>
          <p:nvPr/>
        </p:nvSpPr>
        <p:spPr>
          <a:xfrm>
            <a:off x="2514600" y="5462295"/>
            <a:ext cx="101600" cy="101600"/>
          </a:xfrm>
          <a:custGeom>
            <a:avLst/>
            <a:gdLst/>
            <a:ahLst/>
            <a:cxnLst/>
            <a:rect l="l" t="t" r="r" b="b"/>
            <a:pathLst>
              <a:path w="101600" h="101600">
                <a:moveTo>
                  <a:pt x="101600" y="0"/>
                </a:moveTo>
                <a:lnTo>
                  <a:pt x="0" y="0"/>
                </a:lnTo>
                <a:lnTo>
                  <a:pt x="0" y="101600"/>
                </a:lnTo>
                <a:lnTo>
                  <a:pt x="101600" y="101600"/>
                </a:lnTo>
                <a:lnTo>
                  <a:pt x="101600" y="0"/>
                </a:lnTo>
                <a:close/>
              </a:path>
            </a:pathLst>
          </a:custGeom>
          <a:solidFill>
            <a:srgbClr val="EE312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 txBox="1"/>
          <p:nvPr/>
        </p:nvSpPr>
        <p:spPr>
          <a:xfrm>
            <a:off x="2463800" y="5085869"/>
            <a:ext cx="4673600" cy="15449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01320">
              <a:lnSpc>
                <a:spcPct val="100000"/>
              </a:lnSpc>
              <a:spcBef>
                <a:spcPts val="100"/>
              </a:spcBef>
              <a:tabLst>
                <a:tab pos="1772920" algn="l"/>
                <a:tab pos="3157220" algn="l"/>
              </a:tabLst>
            </a:pPr>
            <a:r>
              <a:rPr dirty="0" sz="850">
                <a:solidFill>
                  <a:srgbClr val="231F20"/>
                </a:solidFill>
                <a:latin typeface="Times New Roman"/>
                <a:cs typeface="Times New Roman"/>
              </a:rPr>
              <a:t>(a)</a:t>
            </a:r>
            <a:r>
              <a:rPr dirty="0" sz="85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50" spc="90">
                <a:solidFill>
                  <a:srgbClr val="231F20"/>
                </a:solidFill>
                <a:latin typeface="Georgia"/>
                <a:cs typeface="Georgia"/>
              </a:rPr>
              <a:t>m=n=4,</a:t>
            </a:r>
            <a:r>
              <a:rPr dirty="0" sz="850" spc="1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850" spc="60">
                <a:solidFill>
                  <a:srgbClr val="231F20"/>
                </a:solidFill>
                <a:latin typeface="Georgia"/>
                <a:cs typeface="Georgia"/>
              </a:rPr>
              <a:t>VÅ41.5	</a:t>
            </a:r>
            <a:r>
              <a:rPr dirty="0" sz="850">
                <a:solidFill>
                  <a:srgbClr val="231F20"/>
                </a:solidFill>
                <a:latin typeface="Times New Roman"/>
                <a:cs typeface="Times New Roman"/>
              </a:rPr>
              <a:t>(b)</a:t>
            </a:r>
            <a:r>
              <a:rPr dirty="0" sz="85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50" spc="85">
                <a:solidFill>
                  <a:srgbClr val="231F20"/>
                </a:solidFill>
                <a:latin typeface="Georgia"/>
                <a:cs typeface="Georgia"/>
              </a:rPr>
              <a:t>m=n=8,</a:t>
            </a:r>
            <a:r>
              <a:rPr dirty="0" sz="850" spc="1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850" spc="30">
                <a:solidFill>
                  <a:srgbClr val="231F20"/>
                </a:solidFill>
                <a:latin typeface="Georgia"/>
                <a:cs typeface="Georgia"/>
              </a:rPr>
              <a:t>VÅ44.875	</a:t>
            </a:r>
            <a:r>
              <a:rPr dirty="0" sz="850">
                <a:solidFill>
                  <a:srgbClr val="231F20"/>
                </a:solidFill>
                <a:latin typeface="Times New Roman"/>
                <a:cs typeface="Times New Roman"/>
              </a:rPr>
              <a:t>(c)</a:t>
            </a:r>
            <a:r>
              <a:rPr dirty="0" sz="85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50" spc="70">
                <a:solidFill>
                  <a:srgbClr val="231F20"/>
                </a:solidFill>
                <a:latin typeface="Georgia"/>
                <a:cs typeface="Georgia"/>
              </a:rPr>
              <a:t>m=n=16,</a:t>
            </a:r>
            <a:r>
              <a:rPr dirty="0" sz="850" spc="-1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850" spc="15">
                <a:solidFill>
                  <a:srgbClr val="231F20"/>
                </a:solidFill>
                <a:latin typeface="Georgia"/>
                <a:cs typeface="Georgia"/>
              </a:rPr>
              <a:t>VÅ46.46875</a:t>
            </a:r>
            <a:endParaRPr sz="85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Georgia"/>
              <a:cs typeface="Georgia"/>
            </a:endParaRPr>
          </a:p>
          <a:p>
            <a:pPr marL="215900">
              <a:lnSpc>
                <a:spcPct val="100000"/>
              </a:lnSpc>
            </a:pPr>
            <a:r>
              <a:rPr dirty="0" sz="1100" spc="-70" b="1">
                <a:solidFill>
                  <a:srgbClr val="231F20"/>
                </a:solidFill>
                <a:latin typeface="Tahoma"/>
                <a:cs typeface="Tahoma"/>
              </a:rPr>
              <a:t>Double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105" b="1">
                <a:solidFill>
                  <a:srgbClr val="231F20"/>
                </a:solidFill>
                <a:latin typeface="Tahoma"/>
                <a:cs typeface="Tahoma"/>
              </a:rPr>
              <a:t>Integrals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over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80" b="1">
                <a:solidFill>
                  <a:srgbClr val="231F20"/>
                </a:solidFill>
                <a:latin typeface="Tahoma"/>
                <a:cs typeface="Tahoma"/>
              </a:rPr>
              <a:t>More</a:t>
            </a:r>
            <a:r>
              <a:rPr dirty="0" sz="1100" spc="-9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General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90" b="1">
                <a:solidFill>
                  <a:srgbClr val="231F20"/>
                </a:solidFill>
                <a:latin typeface="Tahoma"/>
                <a:cs typeface="Tahoma"/>
              </a:rPr>
              <a:t>Regions</a:t>
            </a:r>
            <a:endParaRPr sz="1100">
              <a:latin typeface="Tahoma"/>
              <a:cs typeface="Tahoma"/>
            </a:endParaRPr>
          </a:p>
          <a:p>
            <a:pPr algn="just" marL="50800" marR="43180">
              <a:lnSpc>
                <a:spcPct val="100000"/>
              </a:lnSpc>
              <a:spcBef>
                <a:spcPts val="28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What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happens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if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need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grate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4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ov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er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gion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2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not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rect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- 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angle? Suppose, for instance, that the domain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lies between the graphs of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two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con- 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tinuous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functions of</a:t>
            </a:r>
            <a:r>
              <a:rPr dirty="0" sz="1000" spc="2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:</a:t>
            </a:r>
            <a:endParaRPr sz="1000">
              <a:latin typeface="Times New Roman"/>
              <a:cs typeface="Times New Roman"/>
            </a:endParaRPr>
          </a:p>
          <a:p>
            <a:pPr marL="1172845">
              <a:lnSpc>
                <a:spcPct val="100000"/>
              </a:lnSpc>
              <a:spcBef>
                <a:spcPts val="300"/>
              </a:spcBef>
            </a:pP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-455">
                <a:solidFill>
                  <a:srgbClr val="231F20"/>
                </a:solidFill>
                <a:latin typeface="Tahoma"/>
                <a:cs typeface="Tahoma"/>
              </a:rPr>
              <a:t>h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13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baseline="-8680" sz="2400" spc="-502">
                <a:solidFill>
                  <a:srgbClr val="231F20"/>
                </a:solidFill>
                <a:latin typeface="Tahoma"/>
                <a:cs typeface="Tahoma"/>
              </a:rPr>
              <a:t>|</a:t>
            </a:r>
            <a:r>
              <a:rPr dirty="0" baseline="-8680" sz="2400" spc="-82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10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5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10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400" spc="-65">
                <a:solidFill>
                  <a:srgbClr val="231F20"/>
                </a:solidFill>
                <a:latin typeface="Tahoma"/>
                <a:cs typeface="Tahoma"/>
              </a:rPr>
              <a:t>j</a:t>
            </a:r>
            <a:endParaRPr sz="1400">
              <a:latin typeface="Tahoma"/>
              <a:cs typeface="Tahoma"/>
            </a:endParaRPr>
          </a:p>
          <a:p>
            <a:pPr algn="just" marL="50800">
              <a:lnSpc>
                <a:spcPct val="100000"/>
              </a:lnSpc>
              <a:spcBef>
                <a:spcPts val="78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Figure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7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shows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three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examples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of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such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regions.</a:t>
            </a:r>
            <a:endParaRPr sz="1000">
              <a:latin typeface="Times New Roman"/>
              <a:cs typeface="Times New Roman"/>
            </a:endParaRPr>
          </a:p>
        </p:txBody>
      </p:sp>
      <p:grpSp>
        <p:nvGrpSpPr>
          <p:cNvPr id="129" name="object 129"/>
          <p:cNvGrpSpPr/>
          <p:nvPr/>
        </p:nvGrpSpPr>
        <p:grpSpPr>
          <a:xfrm>
            <a:off x="2745267" y="6781686"/>
            <a:ext cx="1567815" cy="1262380"/>
            <a:chOff x="2745267" y="6781686"/>
            <a:chExt cx="1567815" cy="1262380"/>
          </a:xfrm>
        </p:grpSpPr>
        <p:sp>
          <p:nvSpPr>
            <p:cNvPr id="130" name="object 130"/>
            <p:cNvSpPr/>
            <p:nvPr/>
          </p:nvSpPr>
          <p:spPr>
            <a:xfrm>
              <a:off x="2747807" y="7812928"/>
              <a:ext cx="1524000" cy="0"/>
            </a:xfrm>
            <a:custGeom>
              <a:avLst/>
              <a:gdLst/>
              <a:ahLst/>
              <a:cxnLst/>
              <a:rect l="l" t="t" r="r" b="b"/>
              <a:pathLst>
                <a:path w="1524000" h="0">
                  <a:moveTo>
                    <a:pt x="0" y="0"/>
                  </a:moveTo>
                  <a:lnTo>
                    <a:pt x="152400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1" name="object 131"/>
            <p:cNvSpPr/>
            <p:nvPr/>
          </p:nvSpPr>
          <p:spPr>
            <a:xfrm>
              <a:off x="4258256" y="7792608"/>
              <a:ext cx="54610" cy="40640"/>
            </a:xfrm>
            <a:custGeom>
              <a:avLst/>
              <a:gdLst/>
              <a:ahLst/>
              <a:cxnLst/>
              <a:rect l="l" t="t" r="r" b="b"/>
              <a:pathLst>
                <a:path w="54610" h="40640">
                  <a:moveTo>
                    <a:pt x="0" y="0"/>
                  </a:moveTo>
                  <a:lnTo>
                    <a:pt x="13550" y="20319"/>
                  </a:lnTo>
                  <a:lnTo>
                    <a:pt x="0" y="40639"/>
                  </a:lnTo>
                  <a:lnTo>
                    <a:pt x="54203" y="203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2" name="object 132"/>
            <p:cNvSpPr/>
            <p:nvPr/>
          </p:nvSpPr>
          <p:spPr>
            <a:xfrm>
              <a:off x="2976407" y="6822329"/>
              <a:ext cx="0" cy="1219200"/>
            </a:xfrm>
            <a:custGeom>
              <a:avLst/>
              <a:gdLst/>
              <a:ahLst/>
              <a:cxnLst/>
              <a:rect l="l" t="t" r="r" b="b"/>
              <a:pathLst>
                <a:path w="0" h="1219200">
                  <a:moveTo>
                    <a:pt x="0" y="1219200"/>
                  </a:moveTo>
                  <a:lnTo>
                    <a:pt x="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/>
            <p:cNvSpPr/>
            <p:nvPr/>
          </p:nvSpPr>
          <p:spPr>
            <a:xfrm>
              <a:off x="2956087" y="6781686"/>
              <a:ext cx="40640" cy="54610"/>
            </a:xfrm>
            <a:custGeom>
              <a:avLst/>
              <a:gdLst/>
              <a:ahLst/>
              <a:cxnLst/>
              <a:rect l="l" t="t" r="r" b="b"/>
              <a:pathLst>
                <a:path w="40639" h="54609">
                  <a:moveTo>
                    <a:pt x="20319" y="0"/>
                  </a:moveTo>
                  <a:lnTo>
                    <a:pt x="0" y="54178"/>
                  </a:lnTo>
                  <a:lnTo>
                    <a:pt x="20319" y="40639"/>
                  </a:lnTo>
                  <a:lnTo>
                    <a:pt x="40639" y="54178"/>
                  </a:lnTo>
                  <a:lnTo>
                    <a:pt x="2031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4" name="object 134"/>
          <p:cNvSpPr txBox="1"/>
          <p:nvPr/>
        </p:nvSpPr>
        <p:spPr>
          <a:xfrm>
            <a:off x="2874807" y="7797696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10" i="1">
                <a:solidFill>
                  <a:srgbClr val="231F20"/>
                </a:solidFill>
                <a:latin typeface="Verdana"/>
                <a:cs typeface="Verdana"/>
              </a:rPr>
              <a:t>0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4245429" y="7797696"/>
            <a:ext cx="736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425" i="1">
                <a:solidFill>
                  <a:srgbClr val="231F20"/>
                </a:solidFill>
                <a:latin typeface="Verdana"/>
                <a:cs typeface="Verdana"/>
              </a:rPr>
              <a:t>𝑥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3928539" y="7823096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i="1">
                <a:solidFill>
                  <a:srgbClr val="231F20"/>
                </a:solidFill>
                <a:latin typeface="Verdana"/>
                <a:cs typeface="Verdana"/>
              </a:rPr>
              <a:t>b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3114926" y="7823096"/>
            <a:ext cx="7747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5" i="1">
                <a:solidFill>
                  <a:srgbClr val="231F20"/>
                </a:solidFill>
                <a:latin typeface="Verdana"/>
                <a:cs typeface="Verdana"/>
              </a:rPr>
              <a:t>a</a:t>
            </a:r>
            <a:endParaRPr sz="800">
              <a:latin typeface="Verdana"/>
              <a:cs typeface="Verdana"/>
            </a:endParaRPr>
          </a:p>
        </p:txBody>
      </p:sp>
      <p:grpSp>
        <p:nvGrpSpPr>
          <p:cNvPr id="138" name="object 138"/>
          <p:cNvGrpSpPr/>
          <p:nvPr/>
        </p:nvGrpSpPr>
        <p:grpSpPr>
          <a:xfrm>
            <a:off x="3150410" y="6932817"/>
            <a:ext cx="820419" cy="880110"/>
            <a:chOff x="3150410" y="6932817"/>
            <a:chExt cx="820419" cy="880110"/>
          </a:xfrm>
        </p:grpSpPr>
        <p:sp>
          <p:nvSpPr>
            <p:cNvPr id="139" name="object 139"/>
            <p:cNvSpPr/>
            <p:nvPr/>
          </p:nvSpPr>
          <p:spPr>
            <a:xfrm>
              <a:off x="3154220" y="7306337"/>
              <a:ext cx="0" cy="506730"/>
            </a:xfrm>
            <a:custGeom>
              <a:avLst/>
              <a:gdLst/>
              <a:ahLst/>
              <a:cxnLst/>
              <a:rect l="l" t="t" r="r" b="b"/>
              <a:pathLst>
                <a:path w="0" h="506729">
                  <a:moveTo>
                    <a:pt x="0" y="50659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31F2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/>
            <p:cNvSpPr/>
            <p:nvPr/>
          </p:nvSpPr>
          <p:spPr>
            <a:xfrm>
              <a:off x="3967007" y="7597027"/>
              <a:ext cx="0" cy="215900"/>
            </a:xfrm>
            <a:custGeom>
              <a:avLst/>
              <a:gdLst/>
              <a:ahLst/>
              <a:cxnLst/>
              <a:rect l="l" t="t" r="r" b="b"/>
              <a:pathLst>
                <a:path w="0" h="215900">
                  <a:moveTo>
                    <a:pt x="0" y="215899"/>
                  </a:moveTo>
                  <a:lnTo>
                    <a:pt x="0" y="0"/>
                  </a:lnTo>
                </a:path>
              </a:pathLst>
            </a:custGeom>
            <a:ln w="5080">
              <a:solidFill>
                <a:srgbClr val="231F2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/>
            <p:cNvSpPr/>
            <p:nvPr/>
          </p:nvSpPr>
          <p:spPr>
            <a:xfrm>
              <a:off x="3154220" y="6936627"/>
              <a:ext cx="812800" cy="685800"/>
            </a:xfrm>
            <a:custGeom>
              <a:avLst/>
              <a:gdLst/>
              <a:ahLst/>
              <a:cxnLst/>
              <a:rect l="l" t="t" r="r" b="b"/>
              <a:pathLst>
                <a:path w="812800" h="685800">
                  <a:moveTo>
                    <a:pt x="812787" y="0"/>
                  </a:moveTo>
                  <a:lnTo>
                    <a:pt x="750158" y="1540"/>
                  </a:lnTo>
                  <a:lnTo>
                    <a:pt x="688187" y="5629"/>
                  </a:lnTo>
                  <a:lnTo>
                    <a:pt x="627150" y="12116"/>
                  </a:lnTo>
                  <a:lnTo>
                    <a:pt x="567323" y="20850"/>
                  </a:lnTo>
                  <a:lnTo>
                    <a:pt x="508981" y="31680"/>
                  </a:lnTo>
                  <a:lnTo>
                    <a:pt x="452402" y="44455"/>
                  </a:lnTo>
                  <a:lnTo>
                    <a:pt x="397861" y="59023"/>
                  </a:lnTo>
                  <a:lnTo>
                    <a:pt x="345634" y="75235"/>
                  </a:lnTo>
                  <a:lnTo>
                    <a:pt x="295999" y="92937"/>
                  </a:lnTo>
                  <a:lnTo>
                    <a:pt x="249231" y="111980"/>
                  </a:lnTo>
                  <a:lnTo>
                    <a:pt x="205606" y="132213"/>
                  </a:lnTo>
                  <a:lnTo>
                    <a:pt x="165400" y="153483"/>
                  </a:lnTo>
                  <a:lnTo>
                    <a:pt x="128890" y="175641"/>
                  </a:lnTo>
                  <a:lnTo>
                    <a:pt x="96352" y="198536"/>
                  </a:lnTo>
                  <a:lnTo>
                    <a:pt x="44296" y="245928"/>
                  </a:lnTo>
                  <a:lnTo>
                    <a:pt x="11442" y="294452"/>
                  </a:lnTo>
                  <a:lnTo>
                    <a:pt x="0" y="342899"/>
                  </a:lnTo>
                  <a:lnTo>
                    <a:pt x="2997" y="367048"/>
                  </a:lnTo>
                  <a:lnTo>
                    <a:pt x="26059" y="415757"/>
                  </a:lnTo>
                  <a:lnTo>
                    <a:pt x="69848" y="463986"/>
                  </a:lnTo>
                  <a:lnTo>
                    <a:pt x="131924" y="510500"/>
                  </a:lnTo>
                  <a:lnTo>
                    <a:pt x="169057" y="532729"/>
                  </a:lnTo>
                  <a:lnTo>
                    <a:pt x="209849" y="554066"/>
                  </a:lnTo>
                  <a:lnTo>
                    <a:pt x="253993" y="574357"/>
                  </a:lnTo>
                  <a:lnTo>
                    <a:pt x="301185" y="593448"/>
                  </a:lnTo>
                  <a:lnTo>
                    <a:pt x="351121" y="611184"/>
                  </a:lnTo>
                  <a:lnTo>
                    <a:pt x="403495" y="627412"/>
                  </a:lnTo>
                  <a:lnTo>
                    <a:pt x="458002" y="641977"/>
                  </a:lnTo>
                  <a:lnTo>
                    <a:pt x="514339" y="654724"/>
                  </a:lnTo>
                  <a:lnTo>
                    <a:pt x="572199" y="665500"/>
                  </a:lnTo>
                  <a:lnTo>
                    <a:pt x="631279" y="674149"/>
                  </a:lnTo>
                  <a:lnTo>
                    <a:pt x="691274" y="680519"/>
                  </a:lnTo>
                  <a:lnTo>
                    <a:pt x="751878" y="684454"/>
                  </a:lnTo>
                  <a:lnTo>
                    <a:pt x="812787" y="685799"/>
                  </a:lnTo>
                  <a:lnTo>
                    <a:pt x="812787" y="0"/>
                  </a:lnTo>
                  <a:close/>
                </a:path>
              </a:pathLst>
            </a:custGeom>
            <a:solidFill>
              <a:srgbClr val="FEDBB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/>
            <p:cNvSpPr/>
            <p:nvPr/>
          </p:nvSpPr>
          <p:spPr>
            <a:xfrm>
              <a:off x="3154220" y="6936627"/>
              <a:ext cx="812800" cy="685800"/>
            </a:xfrm>
            <a:custGeom>
              <a:avLst/>
              <a:gdLst/>
              <a:ahLst/>
              <a:cxnLst/>
              <a:rect l="l" t="t" r="r" b="b"/>
              <a:pathLst>
                <a:path w="812800" h="685800">
                  <a:moveTo>
                    <a:pt x="812787" y="685799"/>
                  </a:moveTo>
                  <a:lnTo>
                    <a:pt x="751878" y="684454"/>
                  </a:lnTo>
                  <a:lnTo>
                    <a:pt x="691274" y="680519"/>
                  </a:lnTo>
                  <a:lnTo>
                    <a:pt x="631279" y="674149"/>
                  </a:lnTo>
                  <a:lnTo>
                    <a:pt x="572199" y="665500"/>
                  </a:lnTo>
                  <a:lnTo>
                    <a:pt x="514339" y="654724"/>
                  </a:lnTo>
                  <a:lnTo>
                    <a:pt x="458002" y="641977"/>
                  </a:lnTo>
                  <a:lnTo>
                    <a:pt x="403495" y="627412"/>
                  </a:lnTo>
                  <a:lnTo>
                    <a:pt x="351121" y="611184"/>
                  </a:lnTo>
                  <a:lnTo>
                    <a:pt x="301185" y="593448"/>
                  </a:lnTo>
                  <a:lnTo>
                    <a:pt x="253993" y="574357"/>
                  </a:lnTo>
                  <a:lnTo>
                    <a:pt x="209849" y="554066"/>
                  </a:lnTo>
                  <a:lnTo>
                    <a:pt x="169057" y="532729"/>
                  </a:lnTo>
                  <a:lnTo>
                    <a:pt x="131924" y="510500"/>
                  </a:lnTo>
                  <a:lnTo>
                    <a:pt x="98752" y="487535"/>
                  </a:lnTo>
                  <a:lnTo>
                    <a:pt x="45515" y="440009"/>
                  </a:lnTo>
                  <a:lnTo>
                    <a:pt x="11785" y="391386"/>
                  </a:lnTo>
                  <a:lnTo>
                    <a:pt x="0" y="342899"/>
                  </a:lnTo>
                  <a:lnTo>
                    <a:pt x="2906" y="318761"/>
                  </a:lnTo>
                  <a:lnTo>
                    <a:pt x="25330" y="270124"/>
                  </a:lnTo>
                  <a:lnTo>
                    <a:pt x="68062" y="222015"/>
                  </a:lnTo>
                  <a:lnTo>
                    <a:pt x="128890" y="175641"/>
                  </a:lnTo>
                  <a:lnTo>
                    <a:pt x="165400" y="153483"/>
                  </a:lnTo>
                  <a:lnTo>
                    <a:pt x="205606" y="132213"/>
                  </a:lnTo>
                  <a:lnTo>
                    <a:pt x="249231" y="111980"/>
                  </a:lnTo>
                  <a:lnTo>
                    <a:pt x="295999" y="92937"/>
                  </a:lnTo>
                  <a:lnTo>
                    <a:pt x="345634" y="75235"/>
                  </a:lnTo>
                  <a:lnTo>
                    <a:pt x="397861" y="59023"/>
                  </a:lnTo>
                  <a:lnTo>
                    <a:pt x="452402" y="44455"/>
                  </a:lnTo>
                  <a:lnTo>
                    <a:pt x="508981" y="31680"/>
                  </a:lnTo>
                  <a:lnTo>
                    <a:pt x="567323" y="20850"/>
                  </a:lnTo>
                  <a:lnTo>
                    <a:pt x="627150" y="12116"/>
                  </a:lnTo>
                  <a:lnTo>
                    <a:pt x="688187" y="5629"/>
                  </a:lnTo>
                  <a:lnTo>
                    <a:pt x="750158" y="1540"/>
                  </a:lnTo>
                  <a:lnTo>
                    <a:pt x="812787" y="0"/>
                  </a:lnTo>
                  <a:lnTo>
                    <a:pt x="812787" y="685799"/>
                  </a:lnTo>
                  <a:close/>
                </a:path>
              </a:pathLst>
            </a:custGeom>
            <a:ln w="7620">
              <a:solidFill>
                <a:srgbClr val="F68B1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3" name="object 143"/>
          <p:cNvSpPr txBox="1"/>
          <p:nvPr/>
        </p:nvSpPr>
        <p:spPr>
          <a:xfrm>
            <a:off x="3579403" y="7209523"/>
            <a:ext cx="10160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55" i="1">
                <a:solidFill>
                  <a:srgbClr val="231F20"/>
                </a:solidFill>
                <a:latin typeface="Verdana"/>
                <a:cs typeface="Verdana"/>
              </a:rPr>
              <a:t>D</a:t>
            </a:r>
            <a:endParaRPr sz="850">
              <a:latin typeface="Verdana"/>
              <a:cs typeface="Verdana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3287398" y="7574826"/>
            <a:ext cx="410209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100" i="1">
                <a:solidFill>
                  <a:srgbClr val="231F20"/>
                </a:solidFill>
                <a:latin typeface="Verdana"/>
                <a:cs typeface="Verdana"/>
              </a:rPr>
              <a:t>y=g¡(𝑥)</a:t>
            </a:r>
            <a:endParaRPr sz="850">
              <a:latin typeface="Verdana"/>
              <a:cs typeface="Verdana"/>
            </a:endParaRPr>
          </a:p>
        </p:txBody>
      </p:sp>
      <p:grpSp>
        <p:nvGrpSpPr>
          <p:cNvPr id="145" name="object 145"/>
          <p:cNvGrpSpPr/>
          <p:nvPr/>
        </p:nvGrpSpPr>
        <p:grpSpPr>
          <a:xfrm>
            <a:off x="4795504" y="6781686"/>
            <a:ext cx="1720214" cy="1262380"/>
            <a:chOff x="4795504" y="6781686"/>
            <a:chExt cx="1720214" cy="1262380"/>
          </a:xfrm>
        </p:grpSpPr>
        <p:sp>
          <p:nvSpPr>
            <p:cNvPr id="146" name="object 146"/>
            <p:cNvSpPr/>
            <p:nvPr/>
          </p:nvSpPr>
          <p:spPr>
            <a:xfrm>
              <a:off x="4798044" y="7812928"/>
              <a:ext cx="1676400" cy="0"/>
            </a:xfrm>
            <a:custGeom>
              <a:avLst/>
              <a:gdLst/>
              <a:ahLst/>
              <a:cxnLst/>
              <a:rect l="l" t="t" r="r" b="b"/>
              <a:pathLst>
                <a:path w="1676400" h="0">
                  <a:moveTo>
                    <a:pt x="0" y="0"/>
                  </a:moveTo>
                  <a:lnTo>
                    <a:pt x="167640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/>
            <p:cNvSpPr/>
            <p:nvPr/>
          </p:nvSpPr>
          <p:spPr>
            <a:xfrm>
              <a:off x="6460906" y="7792608"/>
              <a:ext cx="54610" cy="40640"/>
            </a:xfrm>
            <a:custGeom>
              <a:avLst/>
              <a:gdLst/>
              <a:ahLst/>
              <a:cxnLst/>
              <a:rect l="l" t="t" r="r" b="b"/>
              <a:pathLst>
                <a:path w="54609" h="40640">
                  <a:moveTo>
                    <a:pt x="0" y="0"/>
                  </a:moveTo>
                  <a:lnTo>
                    <a:pt x="13538" y="20319"/>
                  </a:lnTo>
                  <a:lnTo>
                    <a:pt x="0" y="40639"/>
                  </a:lnTo>
                  <a:lnTo>
                    <a:pt x="54190" y="203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/>
            <p:cNvSpPr/>
            <p:nvPr/>
          </p:nvSpPr>
          <p:spPr>
            <a:xfrm>
              <a:off x="5026644" y="6822329"/>
              <a:ext cx="0" cy="1219200"/>
            </a:xfrm>
            <a:custGeom>
              <a:avLst/>
              <a:gdLst/>
              <a:ahLst/>
              <a:cxnLst/>
              <a:rect l="l" t="t" r="r" b="b"/>
              <a:pathLst>
                <a:path w="0" h="1219200">
                  <a:moveTo>
                    <a:pt x="0" y="1219200"/>
                  </a:moveTo>
                  <a:lnTo>
                    <a:pt x="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/>
            <p:cNvSpPr/>
            <p:nvPr/>
          </p:nvSpPr>
          <p:spPr>
            <a:xfrm>
              <a:off x="5006324" y="6781686"/>
              <a:ext cx="40640" cy="54610"/>
            </a:xfrm>
            <a:custGeom>
              <a:avLst/>
              <a:gdLst/>
              <a:ahLst/>
              <a:cxnLst/>
              <a:rect l="l" t="t" r="r" b="b"/>
              <a:pathLst>
                <a:path w="40639" h="54609">
                  <a:moveTo>
                    <a:pt x="20320" y="0"/>
                  </a:moveTo>
                  <a:lnTo>
                    <a:pt x="0" y="54178"/>
                  </a:lnTo>
                  <a:lnTo>
                    <a:pt x="20320" y="40639"/>
                  </a:lnTo>
                  <a:lnTo>
                    <a:pt x="40640" y="54178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0" name="object 150"/>
          <p:cNvSpPr txBox="1"/>
          <p:nvPr/>
        </p:nvSpPr>
        <p:spPr>
          <a:xfrm>
            <a:off x="4925044" y="7797696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10" i="1">
                <a:solidFill>
                  <a:srgbClr val="231F20"/>
                </a:solidFill>
                <a:latin typeface="Verdana"/>
                <a:cs typeface="Verdana"/>
              </a:rPr>
              <a:t>0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51" name="object 151"/>
          <p:cNvSpPr txBox="1"/>
          <p:nvPr/>
        </p:nvSpPr>
        <p:spPr>
          <a:xfrm>
            <a:off x="2878655" y="6715021"/>
            <a:ext cx="212280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62480" algn="l"/>
              </a:tabLst>
            </a:pPr>
            <a:r>
              <a:rPr dirty="0" sz="800" spc="-105" i="1">
                <a:solidFill>
                  <a:srgbClr val="231F20"/>
                </a:solidFill>
                <a:latin typeface="Verdana"/>
                <a:cs typeface="Verdana"/>
              </a:rPr>
              <a:t>y</a:t>
            </a:r>
            <a:r>
              <a:rPr dirty="0" sz="800" spc="-105" i="1">
                <a:solidFill>
                  <a:srgbClr val="231F20"/>
                </a:solidFill>
                <a:latin typeface="Verdana"/>
                <a:cs typeface="Verdana"/>
              </a:rPr>
              <a:t>	</a:t>
            </a:r>
            <a:r>
              <a:rPr dirty="0" sz="800" spc="-105" i="1">
                <a:solidFill>
                  <a:srgbClr val="231F20"/>
                </a:solidFill>
                <a:latin typeface="Verdana"/>
                <a:cs typeface="Verdana"/>
              </a:rPr>
              <a:t>y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6448282" y="7797696"/>
            <a:ext cx="736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425" i="1">
                <a:solidFill>
                  <a:srgbClr val="231F20"/>
                </a:solidFill>
                <a:latin typeface="Verdana"/>
                <a:cs typeface="Verdana"/>
              </a:rPr>
              <a:t>𝑥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6169289" y="7823096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i="1">
                <a:solidFill>
                  <a:srgbClr val="231F20"/>
                </a:solidFill>
                <a:latin typeface="Verdana"/>
                <a:cs typeface="Verdana"/>
              </a:rPr>
              <a:t>b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5139776" y="7823096"/>
            <a:ext cx="7747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5" i="1">
                <a:solidFill>
                  <a:srgbClr val="231F20"/>
                </a:solidFill>
                <a:latin typeface="Verdana"/>
                <a:cs typeface="Verdana"/>
              </a:rPr>
              <a:t>a</a:t>
            </a:r>
            <a:endParaRPr sz="800">
              <a:latin typeface="Verdana"/>
              <a:cs typeface="Verdana"/>
            </a:endParaRPr>
          </a:p>
        </p:txBody>
      </p:sp>
      <p:grpSp>
        <p:nvGrpSpPr>
          <p:cNvPr id="155" name="object 155"/>
          <p:cNvGrpSpPr/>
          <p:nvPr/>
        </p:nvGrpSpPr>
        <p:grpSpPr>
          <a:xfrm>
            <a:off x="5175234" y="6971324"/>
            <a:ext cx="1036319" cy="842010"/>
            <a:chOff x="5175234" y="6971324"/>
            <a:chExt cx="1036319" cy="842010"/>
          </a:xfrm>
        </p:grpSpPr>
        <p:sp>
          <p:nvSpPr>
            <p:cNvPr id="156" name="object 156"/>
            <p:cNvSpPr/>
            <p:nvPr/>
          </p:nvSpPr>
          <p:spPr>
            <a:xfrm>
              <a:off x="5179044" y="7279528"/>
              <a:ext cx="1028700" cy="533400"/>
            </a:xfrm>
            <a:custGeom>
              <a:avLst/>
              <a:gdLst/>
              <a:ahLst/>
              <a:cxnLst/>
              <a:rect l="l" t="t" r="r" b="b"/>
              <a:pathLst>
                <a:path w="1028700" h="533400">
                  <a:moveTo>
                    <a:pt x="1028700" y="533399"/>
                  </a:moveTo>
                  <a:lnTo>
                    <a:pt x="1028700" y="0"/>
                  </a:lnTo>
                </a:path>
                <a:path w="1028700" h="533400">
                  <a:moveTo>
                    <a:pt x="0" y="53339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31F2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7" name="object 157"/>
            <p:cNvSpPr/>
            <p:nvPr/>
          </p:nvSpPr>
          <p:spPr>
            <a:xfrm>
              <a:off x="5179044" y="6975134"/>
              <a:ext cx="1028700" cy="464184"/>
            </a:xfrm>
            <a:custGeom>
              <a:avLst/>
              <a:gdLst/>
              <a:ahLst/>
              <a:cxnLst/>
              <a:rect l="l" t="t" r="r" b="b"/>
              <a:pathLst>
                <a:path w="1028700" h="464184">
                  <a:moveTo>
                    <a:pt x="545490" y="0"/>
                  </a:moveTo>
                  <a:lnTo>
                    <a:pt x="504710" y="1971"/>
                  </a:lnTo>
                  <a:lnTo>
                    <a:pt x="463600" y="6756"/>
                  </a:lnTo>
                  <a:lnTo>
                    <a:pt x="422313" y="14411"/>
                  </a:lnTo>
                  <a:lnTo>
                    <a:pt x="381000" y="24993"/>
                  </a:lnTo>
                  <a:lnTo>
                    <a:pt x="339813" y="38560"/>
                  </a:lnTo>
                  <a:lnTo>
                    <a:pt x="298907" y="55168"/>
                  </a:lnTo>
                  <a:lnTo>
                    <a:pt x="258432" y="74876"/>
                  </a:lnTo>
                  <a:lnTo>
                    <a:pt x="218541" y="97739"/>
                  </a:lnTo>
                  <a:lnTo>
                    <a:pt x="179387" y="123815"/>
                  </a:lnTo>
                  <a:lnTo>
                    <a:pt x="141122" y="153162"/>
                  </a:lnTo>
                  <a:lnTo>
                    <a:pt x="103898" y="185835"/>
                  </a:lnTo>
                  <a:lnTo>
                    <a:pt x="67868" y="221894"/>
                  </a:lnTo>
                  <a:lnTo>
                    <a:pt x="33185" y="261394"/>
                  </a:lnTo>
                  <a:lnTo>
                    <a:pt x="0" y="304393"/>
                  </a:lnTo>
                  <a:lnTo>
                    <a:pt x="11991" y="329178"/>
                  </a:lnTo>
                  <a:lnTo>
                    <a:pt x="49931" y="372631"/>
                  </a:lnTo>
                  <a:lnTo>
                    <a:pt x="104606" y="407815"/>
                  </a:lnTo>
                  <a:lnTo>
                    <a:pt x="173767" y="434598"/>
                  </a:lnTo>
                  <a:lnTo>
                    <a:pt x="213077" y="444799"/>
                  </a:lnTo>
                  <a:lnTo>
                    <a:pt x="255165" y="452849"/>
                  </a:lnTo>
                  <a:lnTo>
                    <a:pt x="299750" y="458733"/>
                  </a:lnTo>
                  <a:lnTo>
                    <a:pt x="346551" y="462435"/>
                  </a:lnTo>
                  <a:lnTo>
                    <a:pt x="395287" y="463937"/>
                  </a:lnTo>
                  <a:lnTo>
                    <a:pt x="445676" y="463223"/>
                  </a:lnTo>
                  <a:lnTo>
                    <a:pt x="497438" y="460277"/>
                  </a:lnTo>
                  <a:lnTo>
                    <a:pt x="550291" y="455082"/>
                  </a:lnTo>
                  <a:lnTo>
                    <a:pt x="603955" y="447621"/>
                  </a:lnTo>
                  <a:lnTo>
                    <a:pt x="658148" y="437878"/>
                  </a:lnTo>
                  <a:lnTo>
                    <a:pt x="712589" y="425837"/>
                  </a:lnTo>
                  <a:lnTo>
                    <a:pt x="766996" y="411480"/>
                  </a:lnTo>
                  <a:lnTo>
                    <a:pt x="821090" y="394792"/>
                  </a:lnTo>
                  <a:lnTo>
                    <a:pt x="874588" y="375756"/>
                  </a:lnTo>
                  <a:lnTo>
                    <a:pt x="927210" y="354355"/>
                  </a:lnTo>
                  <a:lnTo>
                    <a:pt x="978674" y="330573"/>
                  </a:lnTo>
                  <a:lnTo>
                    <a:pt x="1028700" y="304393"/>
                  </a:lnTo>
                  <a:lnTo>
                    <a:pt x="1013929" y="269128"/>
                  </a:lnTo>
                  <a:lnTo>
                    <a:pt x="976236" y="204352"/>
                  </a:lnTo>
                  <a:lnTo>
                    <a:pt x="928687" y="147627"/>
                  </a:lnTo>
                  <a:lnTo>
                    <a:pt x="872502" y="99412"/>
                  </a:lnTo>
                  <a:lnTo>
                    <a:pt x="808901" y="60163"/>
                  </a:lnTo>
                  <a:lnTo>
                    <a:pt x="739101" y="30337"/>
                  </a:lnTo>
                  <a:lnTo>
                    <a:pt x="702259" y="19100"/>
                  </a:lnTo>
                  <a:lnTo>
                    <a:pt x="664324" y="10391"/>
                  </a:lnTo>
                  <a:lnTo>
                    <a:pt x="625449" y="4267"/>
                  </a:lnTo>
                  <a:lnTo>
                    <a:pt x="585787" y="784"/>
                  </a:lnTo>
                  <a:lnTo>
                    <a:pt x="545490" y="0"/>
                  </a:lnTo>
                  <a:close/>
                </a:path>
              </a:pathLst>
            </a:custGeom>
            <a:solidFill>
              <a:srgbClr val="FEDBB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8" name="object 158"/>
            <p:cNvSpPr/>
            <p:nvPr/>
          </p:nvSpPr>
          <p:spPr>
            <a:xfrm>
              <a:off x="5179044" y="6975134"/>
              <a:ext cx="1028700" cy="464184"/>
            </a:xfrm>
            <a:custGeom>
              <a:avLst/>
              <a:gdLst/>
              <a:ahLst/>
              <a:cxnLst/>
              <a:rect l="l" t="t" r="r" b="b"/>
              <a:pathLst>
                <a:path w="1028700" h="464184">
                  <a:moveTo>
                    <a:pt x="0" y="304393"/>
                  </a:moveTo>
                  <a:lnTo>
                    <a:pt x="28729" y="351930"/>
                  </a:lnTo>
                  <a:lnTo>
                    <a:pt x="75318" y="391265"/>
                  </a:lnTo>
                  <a:lnTo>
                    <a:pt x="137517" y="422265"/>
                  </a:lnTo>
                  <a:lnTo>
                    <a:pt x="173767" y="434598"/>
                  </a:lnTo>
                  <a:lnTo>
                    <a:pt x="213077" y="444799"/>
                  </a:lnTo>
                  <a:lnTo>
                    <a:pt x="255165" y="452849"/>
                  </a:lnTo>
                  <a:lnTo>
                    <a:pt x="299750" y="458733"/>
                  </a:lnTo>
                  <a:lnTo>
                    <a:pt x="346551" y="462435"/>
                  </a:lnTo>
                  <a:lnTo>
                    <a:pt x="395287" y="463937"/>
                  </a:lnTo>
                  <a:lnTo>
                    <a:pt x="445676" y="463223"/>
                  </a:lnTo>
                  <a:lnTo>
                    <a:pt x="497438" y="460277"/>
                  </a:lnTo>
                  <a:lnTo>
                    <a:pt x="550291" y="455082"/>
                  </a:lnTo>
                  <a:lnTo>
                    <a:pt x="603955" y="447621"/>
                  </a:lnTo>
                  <a:lnTo>
                    <a:pt x="658148" y="437878"/>
                  </a:lnTo>
                  <a:lnTo>
                    <a:pt x="712589" y="425837"/>
                  </a:lnTo>
                  <a:lnTo>
                    <a:pt x="766996" y="411480"/>
                  </a:lnTo>
                  <a:lnTo>
                    <a:pt x="821090" y="394792"/>
                  </a:lnTo>
                  <a:lnTo>
                    <a:pt x="874588" y="375756"/>
                  </a:lnTo>
                  <a:lnTo>
                    <a:pt x="927210" y="354355"/>
                  </a:lnTo>
                  <a:lnTo>
                    <a:pt x="978674" y="330573"/>
                  </a:lnTo>
                  <a:lnTo>
                    <a:pt x="1028700" y="304393"/>
                  </a:lnTo>
                  <a:lnTo>
                    <a:pt x="1013929" y="269128"/>
                  </a:lnTo>
                  <a:lnTo>
                    <a:pt x="976236" y="204352"/>
                  </a:lnTo>
                  <a:lnTo>
                    <a:pt x="928687" y="147627"/>
                  </a:lnTo>
                  <a:lnTo>
                    <a:pt x="872502" y="99412"/>
                  </a:lnTo>
                  <a:lnTo>
                    <a:pt x="808901" y="60163"/>
                  </a:lnTo>
                  <a:lnTo>
                    <a:pt x="739101" y="30337"/>
                  </a:lnTo>
                  <a:lnTo>
                    <a:pt x="702259" y="19100"/>
                  </a:lnTo>
                  <a:lnTo>
                    <a:pt x="664324" y="10391"/>
                  </a:lnTo>
                  <a:lnTo>
                    <a:pt x="625449" y="4267"/>
                  </a:lnTo>
                  <a:lnTo>
                    <a:pt x="585787" y="784"/>
                  </a:lnTo>
                  <a:lnTo>
                    <a:pt x="545490" y="0"/>
                  </a:lnTo>
                  <a:lnTo>
                    <a:pt x="504710" y="1971"/>
                  </a:lnTo>
                  <a:lnTo>
                    <a:pt x="463600" y="6756"/>
                  </a:lnTo>
                  <a:lnTo>
                    <a:pt x="422313" y="14411"/>
                  </a:lnTo>
                  <a:lnTo>
                    <a:pt x="381000" y="24993"/>
                  </a:lnTo>
                  <a:lnTo>
                    <a:pt x="339813" y="38560"/>
                  </a:lnTo>
                  <a:lnTo>
                    <a:pt x="298907" y="55168"/>
                  </a:lnTo>
                  <a:lnTo>
                    <a:pt x="258432" y="74876"/>
                  </a:lnTo>
                  <a:lnTo>
                    <a:pt x="218541" y="97739"/>
                  </a:lnTo>
                  <a:lnTo>
                    <a:pt x="179387" y="123815"/>
                  </a:lnTo>
                  <a:lnTo>
                    <a:pt x="141122" y="153162"/>
                  </a:lnTo>
                  <a:lnTo>
                    <a:pt x="103898" y="185835"/>
                  </a:lnTo>
                  <a:lnTo>
                    <a:pt x="67868" y="221894"/>
                  </a:lnTo>
                  <a:lnTo>
                    <a:pt x="33185" y="261394"/>
                  </a:lnTo>
                  <a:lnTo>
                    <a:pt x="0" y="304393"/>
                  </a:lnTo>
                  <a:close/>
                </a:path>
              </a:pathLst>
            </a:custGeom>
            <a:ln w="7620">
              <a:solidFill>
                <a:srgbClr val="F68B1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9" name="object 159"/>
          <p:cNvSpPr txBox="1"/>
          <p:nvPr/>
        </p:nvSpPr>
        <p:spPr>
          <a:xfrm>
            <a:off x="3282756" y="6795319"/>
            <a:ext cx="262001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12340" algn="l"/>
              </a:tabLst>
            </a:pPr>
            <a:r>
              <a:rPr dirty="0" sz="850" spc="-165" i="1">
                <a:solidFill>
                  <a:srgbClr val="231F20"/>
                </a:solidFill>
                <a:latin typeface="Verdana"/>
                <a:cs typeface="Verdana"/>
              </a:rPr>
              <a:t>y=g™(𝑥)	</a:t>
            </a:r>
            <a:r>
              <a:rPr dirty="0" baseline="3267" sz="1275" spc="-240" i="1">
                <a:solidFill>
                  <a:srgbClr val="231F20"/>
                </a:solidFill>
                <a:latin typeface="Verdana"/>
                <a:cs typeface="Verdana"/>
              </a:rPr>
              <a:t>y=g™(𝑥)</a:t>
            </a:r>
            <a:endParaRPr baseline="3267" sz="1275">
              <a:latin typeface="Verdana"/>
              <a:cs typeface="Verdana"/>
            </a:endParaRPr>
          </a:p>
        </p:txBody>
      </p:sp>
      <p:sp>
        <p:nvSpPr>
          <p:cNvPr id="160" name="object 160"/>
          <p:cNvSpPr txBox="1"/>
          <p:nvPr/>
        </p:nvSpPr>
        <p:spPr>
          <a:xfrm>
            <a:off x="5487634" y="7131736"/>
            <a:ext cx="410209" cy="4679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6350">
              <a:lnSpc>
                <a:spcPct val="100000"/>
              </a:lnSpc>
              <a:spcBef>
                <a:spcPts val="100"/>
              </a:spcBef>
            </a:pPr>
            <a:r>
              <a:rPr dirty="0" sz="850" spc="-55" i="1">
                <a:solidFill>
                  <a:srgbClr val="231F20"/>
                </a:solidFill>
                <a:latin typeface="Verdana"/>
                <a:cs typeface="Verdana"/>
              </a:rPr>
              <a:t>D</a:t>
            </a:r>
            <a:endParaRPr sz="85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dirty="0" sz="850" spc="-100" i="1">
                <a:solidFill>
                  <a:srgbClr val="231F20"/>
                </a:solidFill>
                <a:latin typeface="Verdana"/>
                <a:cs typeface="Verdana"/>
              </a:rPr>
              <a:t>y=g¡(𝑥)</a:t>
            </a:r>
            <a:endParaRPr sz="850">
              <a:latin typeface="Verdana"/>
              <a:cs typeface="Verdana"/>
            </a:endParaRPr>
          </a:p>
        </p:txBody>
      </p:sp>
      <p:grpSp>
        <p:nvGrpSpPr>
          <p:cNvPr id="161" name="object 161"/>
          <p:cNvGrpSpPr/>
          <p:nvPr/>
        </p:nvGrpSpPr>
        <p:grpSpPr>
          <a:xfrm>
            <a:off x="542630" y="6781686"/>
            <a:ext cx="1719580" cy="1262380"/>
            <a:chOff x="542630" y="6781686"/>
            <a:chExt cx="1719580" cy="1262380"/>
          </a:xfrm>
        </p:grpSpPr>
        <p:sp>
          <p:nvSpPr>
            <p:cNvPr id="162" name="object 162"/>
            <p:cNvSpPr/>
            <p:nvPr/>
          </p:nvSpPr>
          <p:spPr>
            <a:xfrm>
              <a:off x="545170" y="7812928"/>
              <a:ext cx="1676400" cy="0"/>
            </a:xfrm>
            <a:custGeom>
              <a:avLst/>
              <a:gdLst/>
              <a:ahLst/>
              <a:cxnLst/>
              <a:rect l="l" t="t" r="r" b="b"/>
              <a:pathLst>
                <a:path w="1676400" h="0">
                  <a:moveTo>
                    <a:pt x="0" y="0"/>
                  </a:moveTo>
                  <a:lnTo>
                    <a:pt x="167640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3" name="object 163"/>
            <p:cNvSpPr/>
            <p:nvPr/>
          </p:nvSpPr>
          <p:spPr>
            <a:xfrm>
              <a:off x="2208032" y="7792608"/>
              <a:ext cx="54610" cy="40640"/>
            </a:xfrm>
            <a:custGeom>
              <a:avLst/>
              <a:gdLst/>
              <a:ahLst/>
              <a:cxnLst/>
              <a:rect l="l" t="t" r="r" b="b"/>
              <a:pathLst>
                <a:path w="54610" h="40640">
                  <a:moveTo>
                    <a:pt x="0" y="0"/>
                  </a:moveTo>
                  <a:lnTo>
                    <a:pt x="13538" y="20319"/>
                  </a:lnTo>
                  <a:lnTo>
                    <a:pt x="0" y="40639"/>
                  </a:lnTo>
                  <a:lnTo>
                    <a:pt x="54178" y="203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4" name="object 164"/>
            <p:cNvSpPr/>
            <p:nvPr/>
          </p:nvSpPr>
          <p:spPr>
            <a:xfrm>
              <a:off x="773770" y="6822329"/>
              <a:ext cx="0" cy="1219200"/>
            </a:xfrm>
            <a:custGeom>
              <a:avLst/>
              <a:gdLst/>
              <a:ahLst/>
              <a:cxnLst/>
              <a:rect l="l" t="t" r="r" b="b"/>
              <a:pathLst>
                <a:path w="0" h="1219200">
                  <a:moveTo>
                    <a:pt x="0" y="1219200"/>
                  </a:moveTo>
                  <a:lnTo>
                    <a:pt x="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5" name="object 165"/>
            <p:cNvSpPr/>
            <p:nvPr/>
          </p:nvSpPr>
          <p:spPr>
            <a:xfrm>
              <a:off x="753450" y="6781686"/>
              <a:ext cx="40640" cy="54610"/>
            </a:xfrm>
            <a:custGeom>
              <a:avLst/>
              <a:gdLst/>
              <a:ahLst/>
              <a:cxnLst/>
              <a:rect l="l" t="t" r="r" b="b"/>
              <a:pathLst>
                <a:path w="40640" h="54609">
                  <a:moveTo>
                    <a:pt x="20320" y="0"/>
                  </a:moveTo>
                  <a:lnTo>
                    <a:pt x="0" y="54178"/>
                  </a:lnTo>
                  <a:lnTo>
                    <a:pt x="20320" y="40639"/>
                  </a:lnTo>
                  <a:lnTo>
                    <a:pt x="40640" y="54178"/>
                  </a:lnTo>
                  <a:lnTo>
                    <a:pt x="2032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6" name="object 166"/>
          <p:cNvSpPr txBox="1"/>
          <p:nvPr/>
        </p:nvSpPr>
        <p:spPr>
          <a:xfrm>
            <a:off x="672170" y="7797696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10" i="1">
                <a:solidFill>
                  <a:srgbClr val="231F20"/>
                </a:solidFill>
                <a:latin typeface="Verdana"/>
                <a:cs typeface="Verdana"/>
              </a:rPr>
              <a:t>0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67" name="object 167"/>
          <p:cNvSpPr txBox="1"/>
          <p:nvPr/>
        </p:nvSpPr>
        <p:spPr>
          <a:xfrm>
            <a:off x="676020" y="6715021"/>
            <a:ext cx="7239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i="1">
                <a:solidFill>
                  <a:srgbClr val="231F20"/>
                </a:solidFill>
                <a:latin typeface="Verdana"/>
                <a:cs typeface="Verdana"/>
              </a:rPr>
              <a:t>y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68" name="object 168"/>
          <p:cNvSpPr txBox="1"/>
          <p:nvPr/>
        </p:nvSpPr>
        <p:spPr>
          <a:xfrm>
            <a:off x="2195205" y="7797696"/>
            <a:ext cx="736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425" i="1">
                <a:solidFill>
                  <a:srgbClr val="231F20"/>
                </a:solidFill>
                <a:latin typeface="Verdana"/>
                <a:cs typeface="Verdana"/>
              </a:rPr>
              <a:t>𝑥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69" name="object 169"/>
          <p:cNvSpPr txBox="1"/>
          <p:nvPr/>
        </p:nvSpPr>
        <p:spPr>
          <a:xfrm>
            <a:off x="2030714" y="7823096"/>
            <a:ext cx="7620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105" i="1">
                <a:solidFill>
                  <a:srgbClr val="231F20"/>
                </a:solidFill>
                <a:latin typeface="Verdana"/>
                <a:cs typeface="Verdana"/>
              </a:rPr>
              <a:t>b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70" name="object 170"/>
          <p:cNvSpPr txBox="1"/>
          <p:nvPr/>
        </p:nvSpPr>
        <p:spPr>
          <a:xfrm>
            <a:off x="1013901" y="7823096"/>
            <a:ext cx="7747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75" i="1">
                <a:solidFill>
                  <a:srgbClr val="231F20"/>
                </a:solidFill>
                <a:latin typeface="Verdana"/>
                <a:cs typeface="Verdana"/>
              </a:rPr>
              <a:t>a</a:t>
            </a:r>
            <a:endParaRPr sz="800">
              <a:latin typeface="Verdana"/>
              <a:cs typeface="Verdana"/>
            </a:endParaRPr>
          </a:p>
        </p:txBody>
      </p:sp>
      <p:grpSp>
        <p:nvGrpSpPr>
          <p:cNvPr id="171" name="object 171"/>
          <p:cNvGrpSpPr/>
          <p:nvPr/>
        </p:nvGrpSpPr>
        <p:grpSpPr>
          <a:xfrm>
            <a:off x="1049359" y="6881605"/>
            <a:ext cx="1023619" cy="931544"/>
            <a:chOff x="1049359" y="6881605"/>
            <a:chExt cx="1023619" cy="931544"/>
          </a:xfrm>
        </p:grpSpPr>
        <p:sp>
          <p:nvSpPr>
            <p:cNvPr id="172" name="object 172"/>
            <p:cNvSpPr/>
            <p:nvPr/>
          </p:nvSpPr>
          <p:spPr>
            <a:xfrm>
              <a:off x="1053170" y="7381128"/>
              <a:ext cx="1016000" cy="431800"/>
            </a:xfrm>
            <a:custGeom>
              <a:avLst/>
              <a:gdLst/>
              <a:ahLst/>
              <a:cxnLst/>
              <a:rect l="l" t="t" r="r" b="b"/>
              <a:pathLst>
                <a:path w="1016000" h="431800">
                  <a:moveTo>
                    <a:pt x="1016000" y="431799"/>
                  </a:moveTo>
                  <a:lnTo>
                    <a:pt x="1016000" y="0"/>
                  </a:lnTo>
                </a:path>
                <a:path w="1016000" h="431800">
                  <a:moveTo>
                    <a:pt x="0" y="43179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31F20"/>
              </a:solidFill>
              <a:prstDash val="sysDash"/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" name="object 173"/>
            <p:cNvSpPr/>
            <p:nvPr/>
          </p:nvSpPr>
          <p:spPr>
            <a:xfrm>
              <a:off x="1053169" y="6885415"/>
              <a:ext cx="1016000" cy="678815"/>
            </a:xfrm>
            <a:custGeom>
              <a:avLst/>
              <a:gdLst/>
              <a:ahLst/>
              <a:cxnLst/>
              <a:rect l="l" t="t" r="r" b="b"/>
              <a:pathLst>
                <a:path w="1016000" h="678815">
                  <a:moveTo>
                    <a:pt x="1016000" y="0"/>
                  </a:moveTo>
                  <a:lnTo>
                    <a:pt x="958118" y="35787"/>
                  </a:lnTo>
                  <a:lnTo>
                    <a:pt x="902902" y="67013"/>
                  </a:lnTo>
                  <a:lnTo>
                    <a:pt x="850194" y="93771"/>
                  </a:lnTo>
                  <a:lnTo>
                    <a:pt x="799838" y="116155"/>
                  </a:lnTo>
                  <a:lnTo>
                    <a:pt x="751677" y="134258"/>
                  </a:lnTo>
                  <a:lnTo>
                    <a:pt x="705555" y="148176"/>
                  </a:lnTo>
                  <a:lnTo>
                    <a:pt x="661314" y="158000"/>
                  </a:lnTo>
                  <a:lnTo>
                    <a:pt x="618798" y="163826"/>
                  </a:lnTo>
                  <a:lnTo>
                    <a:pt x="577850" y="165747"/>
                  </a:lnTo>
                  <a:lnTo>
                    <a:pt x="524222" y="161584"/>
                  </a:lnTo>
                  <a:lnTo>
                    <a:pt x="475988" y="150436"/>
                  </a:lnTo>
                  <a:lnTo>
                    <a:pt x="432177" y="134313"/>
                  </a:lnTo>
                  <a:lnTo>
                    <a:pt x="391822" y="115226"/>
                  </a:lnTo>
                  <a:lnTo>
                    <a:pt x="317600" y="76206"/>
                  </a:lnTo>
                  <a:lnTo>
                    <a:pt x="281797" y="60293"/>
                  </a:lnTo>
                  <a:lnTo>
                    <a:pt x="245574" y="49461"/>
                  </a:lnTo>
                  <a:lnTo>
                    <a:pt x="207962" y="45720"/>
                  </a:lnTo>
                  <a:lnTo>
                    <a:pt x="173017" y="50800"/>
                  </a:lnTo>
                  <a:lnTo>
                    <a:pt x="135715" y="64715"/>
                  </a:lnTo>
                  <a:lnTo>
                    <a:pt x="98516" y="86700"/>
                  </a:lnTo>
                  <a:lnTo>
                    <a:pt x="63884" y="115988"/>
                  </a:lnTo>
                  <a:lnTo>
                    <a:pt x="34279" y="151816"/>
                  </a:lnTo>
                  <a:lnTo>
                    <a:pt x="12164" y="193418"/>
                  </a:lnTo>
                  <a:lnTo>
                    <a:pt x="0" y="240030"/>
                  </a:lnTo>
                  <a:lnTo>
                    <a:pt x="0" y="480060"/>
                  </a:lnTo>
                  <a:lnTo>
                    <a:pt x="36436" y="520562"/>
                  </a:lnTo>
                  <a:lnTo>
                    <a:pt x="74045" y="555822"/>
                  </a:lnTo>
                  <a:lnTo>
                    <a:pt x="112719" y="586083"/>
                  </a:lnTo>
                  <a:lnTo>
                    <a:pt x="152352" y="611588"/>
                  </a:lnTo>
                  <a:lnTo>
                    <a:pt x="192836" y="632581"/>
                  </a:lnTo>
                  <a:lnTo>
                    <a:pt x="234064" y="649306"/>
                  </a:lnTo>
                  <a:lnTo>
                    <a:pt x="275928" y="662006"/>
                  </a:lnTo>
                  <a:lnTo>
                    <a:pt x="318321" y="670925"/>
                  </a:lnTo>
                  <a:lnTo>
                    <a:pt x="361136" y="676306"/>
                  </a:lnTo>
                  <a:lnTo>
                    <a:pt x="404266" y="678393"/>
                  </a:lnTo>
                  <a:lnTo>
                    <a:pt x="447603" y="677429"/>
                  </a:lnTo>
                  <a:lnTo>
                    <a:pt x="491040" y="673659"/>
                  </a:lnTo>
                  <a:lnTo>
                    <a:pt x="534469" y="667326"/>
                  </a:lnTo>
                  <a:lnTo>
                    <a:pt x="577784" y="658673"/>
                  </a:lnTo>
                  <a:lnTo>
                    <a:pt x="620877" y="647943"/>
                  </a:lnTo>
                  <a:lnTo>
                    <a:pt x="663641" y="635382"/>
                  </a:lnTo>
                  <a:lnTo>
                    <a:pt x="705968" y="621231"/>
                  </a:lnTo>
                  <a:lnTo>
                    <a:pt x="747752" y="605735"/>
                  </a:lnTo>
                  <a:lnTo>
                    <a:pt x="788884" y="589138"/>
                  </a:lnTo>
                  <a:lnTo>
                    <a:pt x="829259" y="571682"/>
                  </a:lnTo>
                  <a:lnTo>
                    <a:pt x="868767" y="553612"/>
                  </a:lnTo>
                  <a:lnTo>
                    <a:pt x="907303" y="535171"/>
                  </a:lnTo>
                  <a:lnTo>
                    <a:pt x="944758" y="516603"/>
                  </a:lnTo>
                  <a:lnTo>
                    <a:pt x="981026" y="498151"/>
                  </a:lnTo>
                  <a:lnTo>
                    <a:pt x="1016000" y="480060"/>
                  </a:lnTo>
                  <a:lnTo>
                    <a:pt x="1016000" y="0"/>
                  </a:lnTo>
                  <a:close/>
                </a:path>
              </a:pathLst>
            </a:custGeom>
            <a:solidFill>
              <a:srgbClr val="FEDBB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4" name="object 174"/>
            <p:cNvSpPr/>
            <p:nvPr/>
          </p:nvSpPr>
          <p:spPr>
            <a:xfrm>
              <a:off x="1053169" y="6885415"/>
              <a:ext cx="1016000" cy="678815"/>
            </a:xfrm>
            <a:custGeom>
              <a:avLst/>
              <a:gdLst/>
              <a:ahLst/>
              <a:cxnLst/>
              <a:rect l="l" t="t" r="r" b="b"/>
              <a:pathLst>
                <a:path w="1016000" h="678815">
                  <a:moveTo>
                    <a:pt x="0" y="480060"/>
                  </a:moveTo>
                  <a:lnTo>
                    <a:pt x="0" y="240030"/>
                  </a:lnTo>
                  <a:lnTo>
                    <a:pt x="12164" y="193418"/>
                  </a:lnTo>
                  <a:lnTo>
                    <a:pt x="34279" y="151816"/>
                  </a:lnTo>
                  <a:lnTo>
                    <a:pt x="63884" y="115988"/>
                  </a:lnTo>
                  <a:lnTo>
                    <a:pt x="98516" y="86700"/>
                  </a:lnTo>
                  <a:lnTo>
                    <a:pt x="135715" y="64715"/>
                  </a:lnTo>
                  <a:lnTo>
                    <a:pt x="173017" y="50800"/>
                  </a:lnTo>
                  <a:lnTo>
                    <a:pt x="207962" y="45720"/>
                  </a:lnTo>
                  <a:lnTo>
                    <a:pt x="245574" y="49461"/>
                  </a:lnTo>
                  <a:lnTo>
                    <a:pt x="281797" y="60293"/>
                  </a:lnTo>
                  <a:lnTo>
                    <a:pt x="317600" y="76206"/>
                  </a:lnTo>
                  <a:lnTo>
                    <a:pt x="353952" y="95187"/>
                  </a:lnTo>
                  <a:lnTo>
                    <a:pt x="391822" y="115226"/>
                  </a:lnTo>
                  <a:lnTo>
                    <a:pt x="432177" y="134313"/>
                  </a:lnTo>
                  <a:lnTo>
                    <a:pt x="475988" y="150436"/>
                  </a:lnTo>
                  <a:lnTo>
                    <a:pt x="524222" y="161584"/>
                  </a:lnTo>
                  <a:lnTo>
                    <a:pt x="577850" y="165747"/>
                  </a:lnTo>
                  <a:lnTo>
                    <a:pt x="618798" y="163826"/>
                  </a:lnTo>
                  <a:lnTo>
                    <a:pt x="661314" y="158000"/>
                  </a:lnTo>
                  <a:lnTo>
                    <a:pt x="705555" y="148176"/>
                  </a:lnTo>
                  <a:lnTo>
                    <a:pt x="751677" y="134258"/>
                  </a:lnTo>
                  <a:lnTo>
                    <a:pt x="799838" y="116155"/>
                  </a:lnTo>
                  <a:lnTo>
                    <a:pt x="850194" y="93771"/>
                  </a:lnTo>
                  <a:lnTo>
                    <a:pt x="902902" y="67013"/>
                  </a:lnTo>
                  <a:lnTo>
                    <a:pt x="958118" y="35787"/>
                  </a:lnTo>
                  <a:lnTo>
                    <a:pt x="1016000" y="0"/>
                  </a:lnTo>
                  <a:lnTo>
                    <a:pt x="1016000" y="480060"/>
                  </a:lnTo>
                  <a:lnTo>
                    <a:pt x="981026" y="498151"/>
                  </a:lnTo>
                  <a:lnTo>
                    <a:pt x="944758" y="516603"/>
                  </a:lnTo>
                  <a:lnTo>
                    <a:pt x="907303" y="535171"/>
                  </a:lnTo>
                  <a:lnTo>
                    <a:pt x="868767" y="553612"/>
                  </a:lnTo>
                  <a:lnTo>
                    <a:pt x="829259" y="571682"/>
                  </a:lnTo>
                  <a:lnTo>
                    <a:pt x="788884" y="589138"/>
                  </a:lnTo>
                  <a:lnTo>
                    <a:pt x="747752" y="605735"/>
                  </a:lnTo>
                  <a:lnTo>
                    <a:pt x="705968" y="621231"/>
                  </a:lnTo>
                  <a:lnTo>
                    <a:pt x="663641" y="635382"/>
                  </a:lnTo>
                  <a:lnTo>
                    <a:pt x="620877" y="647943"/>
                  </a:lnTo>
                  <a:lnTo>
                    <a:pt x="577784" y="658673"/>
                  </a:lnTo>
                  <a:lnTo>
                    <a:pt x="534469" y="667326"/>
                  </a:lnTo>
                  <a:lnTo>
                    <a:pt x="491040" y="673659"/>
                  </a:lnTo>
                  <a:lnTo>
                    <a:pt x="447603" y="677429"/>
                  </a:lnTo>
                  <a:lnTo>
                    <a:pt x="404266" y="678393"/>
                  </a:lnTo>
                  <a:lnTo>
                    <a:pt x="361136" y="676306"/>
                  </a:lnTo>
                  <a:lnTo>
                    <a:pt x="318321" y="670925"/>
                  </a:lnTo>
                  <a:lnTo>
                    <a:pt x="275928" y="662006"/>
                  </a:lnTo>
                  <a:lnTo>
                    <a:pt x="234064" y="649306"/>
                  </a:lnTo>
                  <a:lnTo>
                    <a:pt x="192836" y="632581"/>
                  </a:lnTo>
                  <a:lnTo>
                    <a:pt x="152352" y="611588"/>
                  </a:lnTo>
                  <a:lnTo>
                    <a:pt x="112719" y="586083"/>
                  </a:lnTo>
                  <a:lnTo>
                    <a:pt x="74045" y="555822"/>
                  </a:lnTo>
                  <a:lnTo>
                    <a:pt x="36436" y="520562"/>
                  </a:lnTo>
                  <a:lnTo>
                    <a:pt x="0" y="480060"/>
                  </a:lnTo>
                  <a:close/>
                </a:path>
              </a:pathLst>
            </a:custGeom>
            <a:ln w="7620">
              <a:solidFill>
                <a:srgbClr val="F68B1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5" name="object 175"/>
          <p:cNvSpPr txBox="1"/>
          <p:nvPr/>
        </p:nvSpPr>
        <p:spPr>
          <a:xfrm>
            <a:off x="1497410" y="7222223"/>
            <a:ext cx="10160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55" i="1">
                <a:solidFill>
                  <a:srgbClr val="231F20"/>
                </a:solidFill>
                <a:latin typeface="Verdana"/>
                <a:cs typeface="Verdana"/>
              </a:rPr>
              <a:t>D</a:t>
            </a:r>
            <a:endParaRPr sz="850">
              <a:latin typeface="Verdana"/>
              <a:cs typeface="Verdana"/>
            </a:endParaRPr>
          </a:p>
        </p:txBody>
      </p:sp>
      <p:sp>
        <p:nvSpPr>
          <p:cNvPr id="176" name="object 176"/>
          <p:cNvSpPr txBox="1"/>
          <p:nvPr/>
        </p:nvSpPr>
        <p:spPr>
          <a:xfrm>
            <a:off x="1390431" y="6782651"/>
            <a:ext cx="419734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160" i="1">
                <a:solidFill>
                  <a:srgbClr val="231F20"/>
                </a:solidFill>
                <a:latin typeface="Verdana"/>
                <a:cs typeface="Verdana"/>
              </a:rPr>
              <a:t>y=g™(𝑥)</a:t>
            </a:r>
            <a:endParaRPr sz="850">
              <a:latin typeface="Verdana"/>
              <a:cs typeface="Verdana"/>
            </a:endParaRPr>
          </a:p>
        </p:txBody>
      </p:sp>
      <p:sp>
        <p:nvSpPr>
          <p:cNvPr id="177" name="object 177"/>
          <p:cNvSpPr txBox="1"/>
          <p:nvPr/>
        </p:nvSpPr>
        <p:spPr>
          <a:xfrm>
            <a:off x="1395073" y="7568418"/>
            <a:ext cx="410209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100" i="1">
                <a:solidFill>
                  <a:srgbClr val="231F20"/>
                </a:solidFill>
                <a:latin typeface="Verdana"/>
                <a:cs typeface="Verdana"/>
              </a:rPr>
              <a:t>y=g¡(𝑥)</a:t>
            </a:r>
            <a:endParaRPr sz="850">
              <a:latin typeface="Verdana"/>
              <a:cs typeface="Verdana"/>
            </a:endParaRPr>
          </a:p>
        </p:txBody>
      </p:sp>
      <p:sp>
        <p:nvSpPr>
          <p:cNvPr id="178" name="object 178"/>
          <p:cNvSpPr txBox="1"/>
          <p:nvPr/>
        </p:nvSpPr>
        <p:spPr>
          <a:xfrm>
            <a:off x="4521104" y="8303285"/>
            <a:ext cx="8064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79" name="object 179"/>
          <p:cNvSpPr txBox="1"/>
          <p:nvPr/>
        </p:nvSpPr>
        <p:spPr>
          <a:xfrm>
            <a:off x="2654300" y="8200415"/>
            <a:ext cx="44450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double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gral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ov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 </a:t>
            </a:r>
            <a:r>
              <a:rPr dirty="0" sz="1000" spc="-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1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80">
                <a:solidFill>
                  <a:srgbClr val="231F20"/>
                </a:solidFill>
                <a:latin typeface="Lucida Sans Unicode"/>
                <a:cs typeface="Lucida Sans Unicode"/>
              </a:rPr>
              <a:t>yy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0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114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can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defined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by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limit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similar</a:t>
            </a:r>
            <a:r>
              <a:rPr dirty="0" sz="10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0" name="object 180"/>
          <p:cNvSpPr txBox="1"/>
          <p:nvPr/>
        </p:nvSpPr>
        <p:spPr>
          <a:xfrm>
            <a:off x="2501900" y="8352815"/>
            <a:ext cx="459867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one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Definition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can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evaluated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iterated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similar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one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Theorem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6: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1" name="object 181"/>
          <p:cNvSpPr txBox="1"/>
          <p:nvPr/>
        </p:nvSpPr>
        <p:spPr>
          <a:xfrm>
            <a:off x="2676525" y="8947098"/>
            <a:ext cx="8318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000" spc="-85" b="1">
                <a:solidFill>
                  <a:srgbClr val="EE3124"/>
                </a:solidFill>
                <a:latin typeface="Tahoma"/>
                <a:cs typeface="Tahoma"/>
              </a:rPr>
              <a:t>7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82" name="object 182"/>
          <p:cNvSpPr/>
          <p:nvPr/>
        </p:nvSpPr>
        <p:spPr>
          <a:xfrm>
            <a:off x="2640012" y="8974086"/>
            <a:ext cx="142875" cy="142875"/>
          </a:xfrm>
          <a:custGeom>
            <a:avLst/>
            <a:gdLst/>
            <a:ahLst/>
            <a:cxnLst/>
            <a:rect l="l" t="t" r="r" b="b"/>
            <a:pathLst>
              <a:path w="142875" h="142875">
                <a:moveTo>
                  <a:pt x="12700" y="0"/>
                </a:moveTo>
                <a:lnTo>
                  <a:pt x="0" y="0"/>
                </a:lnTo>
                <a:lnTo>
                  <a:pt x="0" y="12699"/>
                </a:lnTo>
                <a:lnTo>
                  <a:pt x="0" y="130174"/>
                </a:lnTo>
                <a:lnTo>
                  <a:pt x="0" y="142874"/>
                </a:lnTo>
                <a:lnTo>
                  <a:pt x="12700" y="142874"/>
                </a:lnTo>
                <a:lnTo>
                  <a:pt x="130175" y="142874"/>
                </a:lnTo>
                <a:lnTo>
                  <a:pt x="142875" y="142874"/>
                </a:lnTo>
                <a:lnTo>
                  <a:pt x="142875" y="130174"/>
                </a:lnTo>
                <a:lnTo>
                  <a:pt x="142875" y="12699"/>
                </a:lnTo>
                <a:lnTo>
                  <a:pt x="142875" y="0"/>
                </a:lnTo>
                <a:lnTo>
                  <a:pt x="130175" y="0"/>
                </a:lnTo>
                <a:lnTo>
                  <a:pt x="12700" y="0"/>
                </a:lnTo>
                <a:close/>
              </a:path>
            </a:pathLst>
          </a:custGeom>
          <a:ln w="9525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 txBox="1"/>
          <p:nvPr/>
        </p:nvSpPr>
        <p:spPr>
          <a:xfrm>
            <a:off x="4098188" y="9128073"/>
            <a:ext cx="6794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84" name="object 184"/>
          <p:cNvSpPr txBox="1"/>
          <p:nvPr/>
        </p:nvSpPr>
        <p:spPr>
          <a:xfrm>
            <a:off x="4242155" y="8937573"/>
            <a:ext cx="64960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85" name="object 185"/>
          <p:cNvSpPr txBox="1"/>
          <p:nvPr/>
        </p:nvSpPr>
        <p:spPr>
          <a:xfrm>
            <a:off x="4086961" y="8896934"/>
            <a:ext cx="105029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829310" algn="l"/>
              </a:tabLst>
            </a:pPr>
            <a:r>
              <a:rPr dirty="0" sz="1500" spc="-385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1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86" name="object 186"/>
          <p:cNvSpPr txBox="1"/>
          <p:nvPr/>
        </p:nvSpPr>
        <p:spPr>
          <a:xfrm>
            <a:off x="5170678" y="8951035"/>
            <a:ext cx="35560" cy="806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350" spc="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350">
              <a:latin typeface="Times New Roman"/>
              <a:cs typeface="Times New Roman"/>
            </a:endParaRPr>
          </a:p>
        </p:txBody>
      </p:sp>
      <p:sp>
        <p:nvSpPr>
          <p:cNvPr id="187" name="object 187"/>
          <p:cNvSpPr txBox="1"/>
          <p:nvPr/>
        </p:nvSpPr>
        <p:spPr>
          <a:xfrm>
            <a:off x="4988915" y="8899473"/>
            <a:ext cx="30861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    </a:t>
            </a:r>
            <a:r>
              <a:rPr dirty="0" sz="600" spc="6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spc="3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sz="600" spc="-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600" spc="-5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600" spc="-5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600" spc="-5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endParaRPr sz="600">
              <a:latin typeface="Tahoma"/>
              <a:cs typeface="Tahoma"/>
            </a:endParaRPr>
          </a:p>
        </p:txBody>
      </p:sp>
      <p:sp>
        <p:nvSpPr>
          <p:cNvPr id="188" name="object 188"/>
          <p:cNvSpPr txBox="1"/>
          <p:nvPr/>
        </p:nvSpPr>
        <p:spPr>
          <a:xfrm>
            <a:off x="4940655" y="9064573"/>
            <a:ext cx="37020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    </a:t>
            </a:r>
            <a:r>
              <a:rPr dirty="0" sz="600" spc="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4629" sz="900" spc="-37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23809" sz="525" spc="-37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baseline="4629" sz="900" spc="-37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baseline="4629" sz="900" spc="-37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4629" sz="900" spc="-37">
                <a:solidFill>
                  <a:srgbClr val="231F20"/>
                </a:solidFill>
                <a:latin typeface="Tahoma"/>
                <a:cs typeface="Tahoma"/>
              </a:rPr>
              <a:t>d</a:t>
            </a:r>
            <a:endParaRPr baseline="4629" sz="900">
              <a:latin typeface="Tahoma"/>
              <a:cs typeface="Tahoma"/>
            </a:endParaRPr>
          </a:p>
        </p:txBody>
      </p:sp>
      <p:sp>
        <p:nvSpPr>
          <p:cNvPr id="189" name="object 189"/>
          <p:cNvSpPr txBox="1"/>
          <p:nvPr/>
        </p:nvSpPr>
        <p:spPr>
          <a:xfrm>
            <a:off x="5336032" y="8937573"/>
            <a:ext cx="64897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0" name="object 190"/>
          <p:cNvSpPr/>
          <p:nvPr/>
        </p:nvSpPr>
        <p:spPr>
          <a:xfrm>
            <a:off x="2517775" y="8800490"/>
            <a:ext cx="4565650" cy="505459"/>
          </a:xfrm>
          <a:custGeom>
            <a:avLst/>
            <a:gdLst/>
            <a:ahLst/>
            <a:cxnLst/>
            <a:rect l="l" t="t" r="r" b="b"/>
            <a:pathLst>
              <a:path w="4565650" h="505459">
                <a:moveTo>
                  <a:pt x="25400" y="0"/>
                </a:moveTo>
                <a:lnTo>
                  <a:pt x="10715" y="396"/>
                </a:lnTo>
                <a:lnTo>
                  <a:pt x="3175" y="3174"/>
                </a:lnTo>
                <a:lnTo>
                  <a:pt x="396" y="10715"/>
                </a:lnTo>
                <a:lnTo>
                  <a:pt x="0" y="25399"/>
                </a:lnTo>
                <a:lnTo>
                  <a:pt x="0" y="480034"/>
                </a:lnTo>
                <a:lnTo>
                  <a:pt x="396" y="494718"/>
                </a:lnTo>
                <a:lnTo>
                  <a:pt x="3175" y="502259"/>
                </a:lnTo>
                <a:lnTo>
                  <a:pt x="10715" y="505037"/>
                </a:lnTo>
                <a:lnTo>
                  <a:pt x="25400" y="505434"/>
                </a:lnTo>
                <a:lnTo>
                  <a:pt x="4540250" y="505434"/>
                </a:lnTo>
                <a:lnTo>
                  <a:pt x="4554934" y="505037"/>
                </a:lnTo>
                <a:lnTo>
                  <a:pt x="4562475" y="502259"/>
                </a:lnTo>
                <a:lnTo>
                  <a:pt x="4565253" y="494718"/>
                </a:lnTo>
                <a:lnTo>
                  <a:pt x="4565650" y="480034"/>
                </a:lnTo>
                <a:lnTo>
                  <a:pt x="4565650" y="25399"/>
                </a:lnTo>
                <a:lnTo>
                  <a:pt x="4565253" y="10715"/>
                </a:lnTo>
                <a:lnTo>
                  <a:pt x="4562475" y="3174"/>
                </a:lnTo>
                <a:lnTo>
                  <a:pt x="4554934" y="396"/>
                </a:lnTo>
                <a:lnTo>
                  <a:pt x="4540250" y="0"/>
                </a:lnTo>
                <a:lnTo>
                  <a:pt x="25400" y="0"/>
                </a:lnTo>
                <a:close/>
              </a:path>
            </a:pathLst>
          </a:custGeom>
          <a:ln w="6350">
            <a:solidFill>
              <a:srgbClr val="EE312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 txBox="1"/>
          <p:nvPr/>
        </p:nvSpPr>
        <p:spPr>
          <a:xfrm>
            <a:off x="689500" y="4487545"/>
            <a:ext cx="1724025" cy="734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43180">
              <a:lnSpc>
                <a:spcPct val="100000"/>
              </a:lnSpc>
              <a:spcBef>
                <a:spcPts val="100"/>
              </a:spcBef>
            </a:pP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FIGUR</a:t>
            </a:r>
            <a:r>
              <a:rPr dirty="0" sz="950" spc="-9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 b="1">
                <a:solidFill>
                  <a:srgbClr val="231F20"/>
                </a:solidFill>
                <a:latin typeface="Tahoma"/>
                <a:cs typeface="Tahoma"/>
              </a:rPr>
              <a:t>6</a:t>
            </a:r>
            <a:endParaRPr sz="1000">
              <a:latin typeface="Tahoma"/>
              <a:cs typeface="Tahoma"/>
            </a:endParaRPr>
          </a:p>
          <a:p>
            <a:pPr algn="r" marL="38100" marR="43815" indent="796290">
              <a:lnSpc>
                <a:spcPts val="1100"/>
              </a:lnSpc>
              <a:spcBef>
                <a:spcPts val="20"/>
              </a:spcBef>
              <a:tabLst>
                <a:tab pos="945515" algn="l"/>
              </a:tabLst>
            </a:pP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9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Riemann</a:t>
            </a:r>
            <a:r>
              <a:rPr dirty="0" sz="9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sum  approximations</a:t>
            </a:r>
            <a:r>
              <a:rPr dirty="0" sz="9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9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9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 spc="-5">
                <a:solidFill>
                  <a:srgbClr val="231F20"/>
                </a:solidFill>
                <a:latin typeface="Times New Roman"/>
                <a:cs typeface="Times New Roman"/>
              </a:rPr>
              <a:t>volume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under</a:t>
            </a:r>
            <a:r>
              <a:rPr dirty="0" sz="9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 spc="-5" i="1">
                <a:solidFill>
                  <a:srgbClr val="231F20"/>
                </a:solidFill>
                <a:latin typeface="Times New Roman"/>
                <a:cs typeface="Times New Roman"/>
              </a:rPr>
              <a:t>z</a:t>
            </a:r>
            <a:r>
              <a:rPr dirty="0" sz="9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 spc="30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9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r>
              <a:rPr dirty="0" sz="9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 spc="24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900" spc="5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9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900" spc="-13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5353" sz="825" spc="-7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baseline="35353" sz="8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5353" sz="825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 spc="24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900" spc="5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900" spc="4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9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900" spc="-13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5353" sz="825" spc="-7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baseline="35353" sz="8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5353" sz="825" spc="-82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become 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more accurate as	and  </a:t>
            </a:r>
            <a:r>
              <a:rPr dirty="0" sz="9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900">
                <a:solidFill>
                  <a:srgbClr val="231F20"/>
                </a:solidFill>
                <a:latin typeface="Times New Roman"/>
                <a:cs typeface="Times New Roman"/>
              </a:rPr>
              <a:t>increases.</a:t>
            </a:r>
            <a:endParaRPr sz="900">
              <a:latin typeface="Times New Roman"/>
              <a:cs typeface="Times New Roman"/>
            </a:endParaRPr>
          </a:p>
        </p:txBody>
      </p:sp>
      <p:sp>
        <p:nvSpPr>
          <p:cNvPr id="192" name="object 192"/>
          <p:cNvSpPr txBox="1"/>
          <p:nvPr/>
        </p:nvSpPr>
        <p:spPr>
          <a:xfrm>
            <a:off x="521905" y="8140700"/>
            <a:ext cx="53213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FIGUR</a:t>
            </a:r>
            <a:r>
              <a:rPr dirty="0" sz="950" spc="-9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 b="1">
                <a:solidFill>
                  <a:srgbClr val="231F20"/>
                </a:solidFill>
                <a:latin typeface="Tahoma"/>
                <a:cs typeface="Tahoma"/>
              </a:rPr>
              <a:t>7</a:t>
            </a:r>
            <a:endParaRPr sz="1000">
              <a:latin typeface="Tahoma"/>
              <a:cs typeface="Tahoma"/>
            </a:endParaRPr>
          </a:p>
        </p:txBody>
      </p:sp>
      <p:grpSp>
        <p:nvGrpSpPr>
          <p:cNvPr id="193" name="object 193"/>
          <p:cNvGrpSpPr/>
          <p:nvPr/>
        </p:nvGrpSpPr>
        <p:grpSpPr>
          <a:xfrm>
            <a:off x="833065" y="1433385"/>
            <a:ext cx="880110" cy="1750060"/>
            <a:chOff x="833065" y="1433385"/>
            <a:chExt cx="880110" cy="1750060"/>
          </a:xfrm>
        </p:grpSpPr>
        <p:pic>
          <p:nvPicPr>
            <p:cNvPr id="194" name="object 19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4821" y="1433385"/>
              <a:ext cx="870742" cy="1486090"/>
            </a:xfrm>
            <a:prstGeom prst="rect">
              <a:avLst/>
            </a:prstGeom>
          </p:spPr>
        </p:pic>
        <p:pic>
          <p:nvPicPr>
            <p:cNvPr id="195" name="object 19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76464" y="2340521"/>
              <a:ext cx="436495" cy="170345"/>
            </a:xfrm>
            <a:prstGeom prst="rect">
              <a:avLst/>
            </a:prstGeom>
          </p:spPr>
        </p:pic>
        <p:pic>
          <p:nvPicPr>
            <p:cNvPr id="196" name="object 19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07097" y="1849666"/>
              <a:ext cx="269366" cy="310464"/>
            </a:xfrm>
            <a:prstGeom prst="rect">
              <a:avLst/>
            </a:prstGeom>
          </p:spPr>
        </p:pic>
        <p:sp>
          <p:nvSpPr>
            <p:cNvPr id="197" name="object 197"/>
            <p:cNvSpPr/>
            <p:nvPr/>
          </p:nvSpPr>
          <p:spPr>
            <a:xfrm>
              <a:off x="1101153" y="2750680"/>
              <a:ext cx="441959" cy="168910"/>
            </a:xfrm>
            <a:custGeom>
              <a:avLst/>
              <a:gdLst/>
              <a:ahLst/>
              <a:cxnLst/>
              <a:rect l="l" t="t" r="r" b="b"/>
              <a:pathLst>
                <a:path w="441959" h="168910">
                  <a:moveTo>
                    <a:pt x="175323" y="0"/>
                  </a:moveTo>
                  <a:lnTo>
                    <a:pt x="0" y="138099"/>
                  </a:lnTo>
                  <a:lnTo>
                    <a:pt x="267601" y="168795"/>
                  </a:lnTo>
                  <a:lnTo>
                    <a:pt x="441642" y="26885"/>
                  </a:lnTo>
                  <a:lnTo>
                    <a:pt x="175323" y="0"/>
                  </a:lnTo>
                  <a:close/>
                </a:path>
              </a:pathLst>
            </a:custGeom>
            <a:solidFill>
              <a:srgbClr val="9ED2F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/>
            <p:cNvSpPr/>
            <p:nvPr/>
          </p:nvSpPr>
          <p:spPr>
            <a:xfrm>
              <a:off x="1093139" y="2747390"/>
              <a:ext cx="457834" cy="175895"/>
            </a:xfrm>
            <a:custGeom>
              <a:avLst/>
              <a:gdLst/>
              <a:ahLst/>
              <a:cxnLst/>
              <a:rect l="l" t="t" r="r" b="b"/>
              <a:pathLst>
                <a:path w="457834" h="175894">
                  <a:moveTo>
                    <a:pt x="8013" y="141389"/>
                  </a:moveTo>
                  <a:lnTo>
                    <a:pt x="7658" y="144538"/>
                  </a:lnTo>
                  <a:lnTo>
                    <a:pt x="276593" y="175387"/>
                  </a:lnTo>
                  <a:lnTo>
                    <a:pt x="284708" y="168770"/>
                  </a:lnTo>
                  <a:lnTo>
                    <a:pt x="274650" y="168770"/>
                  </a:lnTo>
                  <a:lnTo>
                    <a:pt x="57649" y="143878"/>
                  </a:lnTo>
                  <a:lnTo>
                    <a:pt x="9982" y="143878"/>
                  </a:lnTo>
                  <a:lnTo>
                    <a:pt x="8013" y="141389"/>
                  </a:lnTo>
                  <a:close/>
                </a:path>
                <a:path w="457834" h="175894">
                  <a:moveTo>
                    <a:pt x="247535" y="6578"/>
                  </a:moveTo>
                  <a:lnTo>
                    <a:pt x="184289" y="6578"/>
                  </a:lnTo>
                  <a:lnTo>
                    <a:pt x="441706" y="32562"/>
                  </a:lnTo>
                  <a:lnTo>
                    <a:pt x="274650" y="168770"/>
                  </a:lnTo>
                  <a:lnTo>
                    <a:pt x="284708" y="168770"/>
                  </a:lnTo>
                  <a:lnTo>
                    <a:pt x="457619" y="27787"/>
                  </a:lnTo>
                  <a:lnTo>
                    <a:pt x="247535" y="6578"/>
                  </a:lnTo>
                  <a:close/>
                </a:path>
                <a:path w="457834" h="175894">
                  <a:moveTo>
                    <a:pt x="182372" y="0"/>
                  </a:moveTo>
                  <a:lnTo>
                    <a:pt x="0" y="143662"/>
                  </a:lnTo>
                  <a:lnTo>
                    <a:pt x="7658" y="144538"/>
                  </a:lnTo>
                  <a:lnTo>
                    <a:pt x="8382" y="138226"/>
                  </a:lnTo>
                  <a:lnTo>
                    <a:pt x="17157" y="138226"/>
                  </a:lnTo>
                  <a:lnTo>
                    <a:pt x="184289" y="6578"/>
                  </a:lnTo>
                  <a:lnTo>
                    <a:pt x="247535" y="6578"/>
                  </a:lnTo>
                  <a:lnTo>
                    <a:pt x="182372" y="0"/>
                  </a:lnTo>
                  <a:close/>
                </a:path>
                <a:path w="457834" h="175894">
                  <a:moveTo>
                    <a:pt x="8382" y="138226"/>
                  </a:moveTo>
                  <a:lnTo>
                    <a:pt x="8013" y="141389"/>
                  </a:lnTo>
                  <a:lnTo>
                    <a:pt x="9982" y="143878"/>
                  </a:lnTo>
                  <a:lnTo>
                    <a:pt x="16041" y="139105"/>
                  </a:lnTo>
                  <a:lnTo>
                    <a:pt x="8382" y="138226"/>
                  </a:lnTo>
                  <a:close/>
                </a:path>
                <a:path w="457834" h="175894">
                  <a:moveTo>
                    <a:pt x="16041" y="139105"/>
                  </a:moveTo>
                  <a:lnTo>
                    <a:pt x="9982" y="143878"/>
                  </a:lnTo>
                  <a:lnTo>
                    <a:pt x="57649" y="143878"/>
                  </a:lnTo>
                  <a:lnTo>
                    <a:pt x="16041" y="139105"/>
                  </a:lnTo>
                  <a:close/>
                </a:path>
                <a:path w="457834" h="175894">
                  <a:moveTo>
                    <a:pt x="17157" y="138226"/>
                  </a:moveTo>
                  <a:lnTo>
                    <a:pt x="8382" y="138226"/>
                  </a:lnTo>
                  <a:lnTo>
                    <a:pt x="16041" y="139105"/>
                  </a:lnTo>
                  <a:lnTo>
                    <a:pt x="17157" y="138226"/>
                  </a:lnTo>
                  <a:close/>
                </a:path>
              </a:pathLst>
            </a:custGeom>
            <a:solidFill>
              <a:srgbClr val="009BD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9" name="object 199"/>
            <p:cNvSpPr/>
            <p:nvPr/>
          </p:nvSpPr>
          <p:spPr>
            <a:xfrm>
              <a:off x="833065" y="2150727"/>
              <a:ext cx="271780" cy="151765"/>
            </a:xfrm>
            <a:custGeom>
              <a:avLst/>
              <a:gdLst/>
              <a:ahLst/>
              <a:cxnLst/>
              <a:rect l="l" t="t" r="r" b="b"/>
              <a:pathLst>
                <a:path w="271780" h="151764">
                  <a:moveTo>
                    <a:pt x="150368" y="0"/>
                  </a:moveTo>
                  <a:lnTo>
                    <a:pt x="0" y="121513"/>
                  </a:lnTo>
                  <a:lnTo>
                    <a:pt x="1765" y="121716"/>
                  </a:lnTo>
                  <a:lnTo>
                    <a:pt x="1765" y="120599"/>
                  </a:lnTo>
                  <a:lnTo>
                    <a:pt x="269354" y="151307"/>
                  </a:lnTo>
                  <a:lnTo>
                    <a:pt x="271335" y="149694"/>
                  </a:lnTo>
                  <a:lnTo>
                    <a:pt x="242579" y="107950"/>
                  </a:lnTo>
                  <a:lnTo>
                    <a:pt x="212794" y="68794"/>
                  </a:lnTo>
                  <a:lnTo>
                    <a:pt x="182038" y="32664"/>
                  </a:lnTo>
                  <a:lnTo>
                    <a:pt x="150368" y="0"/>
                  </a:lnTo>
                  <a:close/>
                </a:path>
              </a:pathLst>
            </a:custGeom>
            <a:solidFill>
              <a:srgbClr val="9ED2F1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0" name="object 20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83437" y="2131618"/>
              <a:ext cx="293027" cy="168808"/>
            </a:xfrm>
            <a:prstGeom prst="rect">
              <a:avLst/>
            </a:prstGeom>
          </p:spPr>
        </p:pic>
        <p:pic>
          <p:nvPicPr>
            <p:cNvPr id="201" name="object 20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276464" y="2483980"/>
              <a:ext cx="266336" cy="290398"/>
            </a:xfrm>
            <a:prstGeom prst="rect">
              <a:avLst/>
            </a:prstGeom>
          </p:spPr>
        </p:pic>
        <p:sp>
          <p:nvSpPr>
            <p:cNvPr id="202" name="object 202"/>
            <p:cNvSpPr/>
            <p:nvPr/>
          </p:nvSpPr>
          <p:spPr>
            <a:xfrm>
              <a:off x="1276469" y="2747491"/>
              <a:ext cx="266700" cy="30480"/>
            </a:xfrm>
            <a:custGeom>
              <a:avLst/>
              <a:gdLst/>
              <a:ahLst/>
              <a:cxnLst/>
              <a:rect l="l" t="t" r="r" b="b"/>
              <a:pathLst>
                <a:path w="266700" h="30480">
                  <a:moveTo>
                    <a:pt x="141592" y="14287"/>
                  </a:moveTo>
                  <a:lnTo>
                    <a:pt x="140360" y="17360"/>
                  </a:lnTo>
                  <a:lnTo>
                    <a:pt x="266331" y="30073"/>
                  </a:lnTo>
                  <a:lnTo>
                    <a:pt x="266331" y="26885"/>
                  </a:lnTo>
                  <a:lnTo>
                    <a:pt x="141592" y="14287"/>
                  </a:lnTo>
                  <a:close/>
                </a:path>
                <a:path w="266700" h="30480">
                  <a:moveTo>
                    <a:pt x="0" y="0"/>
                  </a:moveTo>
                  <a:lnTo>
                    <a:pt x="0" y="3187"/>
                  </a:lnTo>
                  <a:lnTo>
                    <a:pt x="43268" y="7556"/>
                  </a:lnTo>
                  <a:lnTo>
                    <a:pt x="42113" y="4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DD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3" name="object 20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318590" y="2751734"/>
              <a:ext cx="99479" cy="13119"/>
            </a:xfrm>
            <a:prstGeom prst="rect">
              <a:avLst/>
            </a:prstGeom>
          </p:spPr>
        </p:pic>
        <p:sp>
          <p:nvSpPr>
            <p:cNvPr id="204" name="object 204"/>
            <p:cNvSpPr/>
            <p:nvPr/>
          </p:nvSpPr>
          <p:spPr>
            <a:xfrm>
              <a:off x="1101162" y="2300413"/>
              <a:ext cx="175895" cy="584835"/>
            </a:xfrm>
            <a:custGeom>
              <a:avLst/>
              <a:gdLst/>
              <a:ahLst/>
              <a:cxnLst/>
              <a:rect l="l" t="t" r="r" b="b"/>
              <a:pathLst>
                <a:path w="175894" h="584835">
                  <a:moveTo>
                    <a:pt x="3238" y="0"/>
                  </a:moveTo>
                  <a:lnTo>
                    <a:pt x="1257" y="1625"/>
                  </a:lnTo>
                  <a:lnTo>
                    <a:pt x="0" y="584314"/>
                  </a:lnTo>
                  <a:lnTo>
                    <a:pt x="174358" y="446976"/>
                  </a:lnTo>
                  <a:lnTo>
                    <a:pt x="175310" y="447078"/>
                  </a:lnTo>
                  <a:lnTo>
                    <a:pt x="175310" y="338759"/>
                  </a:lnTo>
                  <a:lnTo>
                    <a:pt x="157646" y="295911"/>
                  </a:lnTo>
                  <a:lnTo>
                    <a:pt x="138800" y="252563"/>
                  </a:lnTo>
                  <a:lnTo>
                    <a:pt x="118813" y="209037"/>
                  </a:lnTo>
                  <a:lnTo>
                    <a:pt x="97728" y="165655"/>
                  </a:lnTo>
                  <a:lnTo>
                    <a:pt x="75586" y="122739"/>
                  </a:lnTo>
                  <a:lnTo>
                    <a:pt x="52429" y="80609"/>
                  </a:lnTo>
                  <a:lnTo>
                    <a:pt x="28299" y="39589"/>
                  </a:lnTo>
                  <a:lnTo>
                    <a:pt x="3238" y="0"/>
                  </a:lnTo>
                  <a:close/>
                </a:path>
              </a:pathLst>
            </a:custGeom>
            <a:solidFill>
              <a:srgbClr val="73C2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5" name="object 20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04404" y="1745081"/>
              <a:ext cx="338759" cy="894092"/>
            </a:xfrm>
            <a:prstGeom prst="rect">
              <a:avLst/>
            </a:prstGeom>
          </p:spPr>
        </p:pic>
        <p:pic>
          <p:nvPicPr>
            <p:cNvPr id="206" name="object 20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76464" y="2340444"/>
              <a:ext cx="166624" cy="143535"/>
            </a:xfrm>
            <a:prstGeom prst="rect">
              <a:avLst/>
            </a:prstGeom>
          </p:spPr>
        </p:pic>
        <p:sp>
          <p:nvSpPr>
            <p:cNvPr id="207" name="object 207"/>
            <p:cNvSpPr/>
            <p:nvPr/>
          </p:nvSpPr>
          <p:spPr>
            <a:xfrm>
              <a:off x="1101153" y="2747390"/>
              <a:ext cx="175895" cy="141605"/>
            </a:xfrm>
            <a:custGeom>
              <a:avLst/>
              <a:gdLst/>
              <a:ahLst/>
              <a:cxnLst/>
              <a:rect l="l" t="t" r="r" b="b"/>
              <a:pathLst>
                <a:path w="175894" h="141605">
                  <a:moveTo>
                    <a:pt x="175323" y="101"/>
                  </a:moveTo>
                  <a:lnTo>
                    <a:pt x="174358" y="0"/>
                  </a:lnTo>
                  <a:lnTo>
                    <a:pt x="12" y="137337"/>
                  </a:lnTo>
                  <a:lnTo>
                    <a:pt x="0" y="141389"/>
                  </a:lnTo>
                  <a:lnTo>
                    <a:pt x="175323" y="3289"/>
                  </a:lnTo>
                  <a:lnTo>
                    <a:pt x="175323" y="101"/>
                  </a:lnTo>
                  <a:close/>
                </a:path>
              </a:pathLst>
            </a:custGeom>
            <a:solidFill>
              <a:srgbClr val="009BD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8" name="object 208"/>
            <p:cNvSpPr/>
            <p:nvPr/>
          </p:nvSpPr>
          <p:spPr>
            <a:xfrm>
              <a:off x="1368672" y="2919463"/>
              <a:ext cx="0" cy="635"/>
            </a:xfrm>
            <a:custGeom>
              <a:avLst/>
              <a:gdLst/>
              <a:ahLst/>
              <a:cxnLst/>
              <a:rect l="l" t="t" r="r" b="b"/>
              <a:pathLst>
                <a:path w="0" h="635">
                  <a:moveTo>
                    <a:pt x="0" y="0"/>
                  </a:moveTo>
                  <a:lnTo>
                    <a:pt x="0" y="12"/>
                  </a:lnTo>
                </a:path>
              </a:pathLst>
            </a:custGeom>
            <a:solidFill>
              <a:srgbClr val="A6A4B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9" name="object 209"/>
            <p:cNvSpPr/>
            <p:nvPr/>
          </p:nvSpPr>
          <p:spPr>
            <a:xfrm>
              <a:off x="1542801" y="2505786"/>
              <a:ext cx="6350" cy="10160"/>
            </a:xfrm>
            <a:custGeom>
              <a:avLst/>
              <a:gdLst/>
              <a:ahLst/>
              <a:cxnLst/>
              <a:rect l="l" t="t" r="r" b="b"/>
              <a:pathLst>
                <a:path w="6350" h="10160">
                  <a:moveTo>
                    <a:pt x="6108" y="0"/>
                  </a:moveTo>
                  <a:lnTo>
                    <a:pt x="0" y="5079"/>
                  </a:lnTo>
                  <a:lnTo>
                    <a:pt x="0" y="9893"/>
                  </a:lnTo>
                  <a:lnTo>
                    <a:pt x="2032" y="6591"/>
                  </a:lnTo>
                  <a:lnTo>
                    <a:pt x="4038" y="3276"/>
                  </a:lnTo>
                  <a:lnTo>
                    <a:pt x="6108" y="0"/>
                  </a:lnTo>
                  <a:close/>
                </a:path>
              </a:pathLst>
            </a:custGeom>
            <a:solidFill>
              <a:srgbClr val="AEACC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0" name="object 210"/>
            <p:cNvSpPr/>
            <p:nvPr/>
          </p:nvSpPr>
          <p:spPr>
            <a:xfrm>
              <a:off x="1363847" y="2899992"/>
              <a:ext cx="8255" cy="19685"/>
            </a:xfrm>
            <a:custGeom>
              <a:avLst/>
              <a:gdLst/>
              <a:ahLst/>
              <a:cxnLst/>
              <a:rect l="l" t="t" r="r" b="b"/>
              <a:pathLst>
                <a:path w="8255" h="19685">
                  <a:moveTo>
                    <a:pt x="0" y="0"/>
                  </a:moveTo>
                  <a:lnTo>
                    <a:pt x="1727" y="6743"/>
                  </a:lnTo>
                  <a:lnTo>
                    <a:pt x="3352" y="13271"/>
                  </a:lnTo>
                  <a:lnTo>
                    <a:pt x="4826" y="19469"/>
                  </a:lnTo>
                  <a:lnTo>
                    <a:pt x="5867" y="14350"/>
                  </a:lnTo>
                  <a:lnTo>
                    <a:pt x="8242" y="3822"/>
                  </a:lnTo>
                  <a:lnTo>
                    <a:pt x="5575" y="2692"/>
                  </a:lnTo>
                  <a:lnTo>
                    <a:pt x="2755" y="12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AD8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1" name="object 211"/>
            <p:cNvSpPr/>
            <p:nvPr/>
          </p:nvSpPr>
          <p:spPr>
            <a:xfrm>
              <a:off x="1427353" y="1735899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15798" y="1663"/>
                  </a:moveTo>
                  <a:lnTo>
                    <a:pt x="8255" y="876"/>
                  </a:lnTo>
                  <a:lnTo>
                    <a:pt x="0" y="0"/>
                  </a:lnTo>
                  <a:lnTo>
                    <a:pt x="4559" y="6083"/>
                  </a:lnTo>
                  <a:lnTo>
                    <a:pt x="6769" y="9182"/>
                  </a:lnTo>
                  <a:lnTo>
                    <a:pt x="11480" y="5245"/>
                  </a:lnTo>
                  <a:lnTo>
                    <a:pt x="15798" y="1663"/>
                  </a:lnTo>
                  <a:close/>
                </a:path>
              </a:pathLst>
            </a:custGeom>
            <a:solidFill>
              <a:srgbClr val="CFBB9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2" name="object 212"/>
            <p:cNvSpPr/>
            <p:nvPr/>
          </p:nvSpPr>
          <p:spPr>
            <a:xfrm>
              <a:off x="1103609" y="2299407"/>
              <a:ext cx="1270" cy="1270"/>
            </a:xfrm>
            <a:custGeom>
              <a:avLst/>
              <a:gdLst/>
              <a:ahLst/>
              <a:cxnLst/>
              <a:rect l="l" t="t" r="r" b="b"/>
              <a:pathLst>
                <a:path w="1269" h="1269">
                  <a:moveTo>
                    <a:pt x="0" y="0"/>
                  </a:moveTo>
                  <a:lnTo>
                    <a:pt x="698" y="10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BA91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3" name="object 213"/>
            <p:cNvSpPr/>
            <p:nvPr/>
          </p:nvSpPr>
          <p:spPr>
            <a:xfrm>
              <a:off x="1317377" y="2748532"/>
              <a:ext cx="13335" cy="7620"/>
            </a:xfrm>
            <a:custGeom>
              <a:avLst/>
              <a:gdLst/>
              <a:ahLst/>
              <a:cxnLst/>
              <a:rect l="l" t="t" r="r" b="b"/>
              <a:pathLst>
                <a:path w="13334" h="7619">
                  <a:moveTo>
                    <a:pt x="0" y="0"/>
                  </a:moveTo>
                  <a:lnTo>
                    <a:pt x="774" y="2197"/>
                  </a:lnTo>
                  <a:lnTo>
                    <a:pt x="1473" y="4330"/>
                  </a:lnTo>
                  <a:lnTo>
                    <a:pt x="2235" y="6515"/>
                  </a:lnTo>
                  <a:lnTo>
                    <a:pt x="13131" y="7607"/>
                  </a:lnTo>
                  <a:lnTo>
                    <a:pt x="8826" y="5219"/>
                  </a:lnTo>
                  <a:lnTo>
                    <a:pt x="4457" y="26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BF8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4" name="object 214"/>
            <p:cNvSpPr/>
            <p:nvPr/>
          </p:nvSpPr>
          <p:spPr>
            <a:xfrm>
              <a:off x="1438844" y="1737556"/>
              <a:ext cx="4445" cy="10160"/>
            </a:xfrm>
            <a:custGeom>
              <a:avLst/>
              <a:gdLst/>
              <a:ahLst/>
              <a:cxnLst/>
              <a:rect l="l" t="t" r="r" b="b"/>
              <a:pathLst>
                <a:path w="4444" h="10160">
                  <a:moveTo>
                    <a:pt x="4318" y="0"/>
                  </a:moveTo>
                  <a:lnTo>
                    <a:pt x="0" y="3581"/>
                  </a:lnTo>
                  <a:lnTo>
                    <a:pt x="1460" y="5626"/>
                  </a:lnTo>
                  <a:lnTo>
                    <a:pt x="4318" y="9740"/>
                  </a:lnTo>
                  <a:lnTo>
                    <a:pt x="4318" y="0"/>
                  </a:lnTo>
                  <a:close/>
                </a:path>
              </a:pathLst>
            </a:custGeom>
            <a:solidFill>
              <a:srgbClr val="CCAE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5" name="object 215"/>
            <p:cNvSpPr/>
            <p:nvPr/>
          </p:nvSpPr>
          <p:spPr>
            <a:xfrm>
              <a:off x="1434132" y="1741134"/>
              <a:ext cx="9525" cy="17145"/>
            </a:xfrm>
            <a:custGeom>
              <a:avLst/>
              <a:gdLst/>
              <a:ahLst/>
              <a:cxnLst/>
              <a:rect l="l" t="t" r="r" b="b"/>
              <a:pathLst>
                <a:path w="9525" h="17144">
                  <a:moveTo>
                    <a:pt x="4711" y="0"/>
                  </a:moveTo>
                  <a:lnTo>
                    <a:pt x="0" y="3936"/>
                  </a:lnTo>
                  <a:lnTo>
                    <a:pt x="3073" y="8242"/>
                  </a:lnTo>
                  <a:lnTo>
                    <a:pt x="6083" y="12623"/>
                  </a:lnTo>
                  <a:lnTo>
                    <a:pt x="9029" y="17030"/>
                  </a:lnTo>
                  <a:lnTo>
                    <a:pt x="9029" y="6159"/>
                  </a:lnTo>
                  <a:lnTo>
                    <a:pt x="6172" y="2044"/>
                  </a:lnTo>
                  <a:lnTo>
                    <a:pt x="4711" y="0"/>
                  </a:lnTo>
                  <a:close/>
                </a:path>
              </a:pathLst>
            </a:custGeom>
            <a:solidFill>
              <a:srgbClr val="CCAF67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6" name="object 216"/>
            <p:cNvSpPr/>
            <p:nvPr/>
          </p:nvSpPr>
          <p:spPr>
            <a:xfrm>
              <a:off x="1276477" y="2476766"/>
              <a:ext cx="8890" cy="7620"/>
            </a:xfrm>
            <a:custGeom>
              <a:avLst/>
              <a:gdLst/>
              <a:ahLst/>
              <a:cxnLst/>
              <a:rect l="l" t="t" r="r" b="b"/>
              <a:pathLst>
                <a:path w="8890" h="7619">
                  <a:moveTo>
                    <a:pt x="8331" y="0"/>
                  </a:moveTo>
                  <a:lnTo>
                    <a:pt x="0" y="7213"/>
                  </a:lnTo>
                  <a:lnTo>
                    <a:pt x="8356" y="12"/>
                  </a:lnTo>
                  <a:close/>
                </a:path>
              </a:pathLst>
            </a:custGeom>
            <a:solidFill>
              <a:srgbClr val="D1B37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7" name="object 217"/>
            <p:cNvSpPr/>
            <p:nvPr/>
          </p:nvSpPr>
          <p:spPr>
            <a:xfrm>
              <a:off x="1421090" y="2340441"/>
              <a:ext cx="22225" cy="19050"/>
            </a:xfrm>
            <a:custGeom>
              <a:avLst/>
              <a:gdLst/>
              <a:ahLst/>
              <a:cxnLst/>
              <a:rect l="l" t="t" r="r" b="b"/>
              <a:pathLst>
                <a:path w="22225" h="19050">
                  <a:moveTo>
                    <a:pt x="21297" y="0"/>
                  </a:moveTo>
                  <a:lnTo>
                    <a:pt x="838" y="17703"/>
                  </a:lnTo>
                  <a:lnTo>
                    <a:pt x="0" y="18999"/>
                  </a:lnTo>
                  <a:lnTo>
                    <a:pt x="21971" y="63"/>
                  </a:lnTo>
                  <a:lnTo>
                    <a:pt x="21297" y="0"/>
                  </a:lnTo>
                  <a:close/>
                </a:path>
              </a:pathLst>
            </a:custGeom>
            <a:solidFill>
              <a:srgbClr val="D5B67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8" name="object 218"/>
            <p:cNvSpPr/>
            <p:nvPr/>
          </p:nvSpPr>
          <p:spPr>
            <a:xfrm>
              <a:off x="1367829" y="2368969"/>
              <a:ext cx="345440" cy="814705"/>
            </a:xfrm>
            <a:custGeom>
              <a:avLst/>
              <a:gdLst/>
              <a:ahLst/>
              <a:cxnLst/>
              <a:rect l="l" t="t" r="r" b="b"/>
              <a:pathLst>
                <a:path w="345439" h="814705">
                  <a:moveTo>
                    <a:pt x="345135" y="0"/>
                  </a:moveTo>
                  <a:lnTo>
                    <a:pt x="180898" y="136956"/>
                  </a:lnTo>
                  <a:lnTo>
                    <a:pt x="181076" y="136817"/>
                  </a:lnTo>
                  <a:lnTo>
                    <a:pt x="174967" y="146710"/>
                  </a:lnTo>
                  <a:lnTo>
                    <a:pt x="174967" y="405409"/>
                  </a:lnTo>
                  <a:lnTo>
                    <a:pt x="182930" y="406209"/>
                  </a:lnTo>
                  <a:lnTo>
                    <a:pt x="1905" y="553808"/>
                  </a:lnTo>
                  <a:lnTo>
                    <a:pt x="25" y="553593"/>
                  </a:lnTo>
                  <a:lnTo>
                    <a:pt x="0" y="814362"/>
                  </a:lnTo>
                  <a:lnTo>
                    <a:pt x="344563" y="537451"/>
                  </a:lnTo>
                  <a:lnTo>
                    <a:pt x="345135" y="0"/>
                  </a:lnTo>
                  <a:close/>
                </a:path>
              </a:pathLst>
            </a:custGeom>
            <a:solidFill>
              <a:srgbClr val="73C2E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9" name="object 2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542796" y="2505913"/>
              <a:ext cx="5930" cy="4952"/>
            </a:xfrm>
            <a:prstGeom prst="rect">
              <a:avLst/>
            </a:prstGeom>
          </p:spPr>
        </p:pic>
        <p:pic>
          <p:nvPicPr>
            <p:cNvPr id="220" name="object 2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67848" y="2774378"/>
              <a:ext cx="182905" cy="148399"/>
            </a:xfrm>
            <a:prstGeom prst="rect">
              <a:avLst/>
            </a:prstGeom>
          </p:spPr>
        </p:pic>
        <p:sp>
          <p:nvSpPr>
            <p:cNvPr id="221" name="object 221"/>
            <p:cNvSpPr/>
            <p:nvPr/>
          </p:nvSpPr>
          <p:spPr>
            <a:xfrm>
              <a:off x="1542801" y="2505786"/>
              <a:ext cx="6350" cy="10160"/>
            </a:xfrm>
            <a:custGeom>
              <a:avLst/>
              <a:gdLst/>
              <a:ahLst/>
              <a:cxnLst/>
              <a:rect l="l" t="t" r="r" b="b"/>
              <a:pathLst>
                <a:path w="6350" h="10160">
                  <a:moveTo>
                    <a:pt x="6108" y="0"/>
                  </a:moveTo>
                  <a:lnTo>
                    <a:pt x="0" y="5079"/>
                  </a:lnTo>
                  <a:lnTo>
                    <a:pt x="0" y="9893"/>
                  </a:lnTo>
                  <a:lnTo>
                    <a:pt x="2032" y="6591"/>
                  </a:lnTo>
                  <a:lnTo>
                    <a:pt x="4038" y="3276"/>
                  </a:lnTo>
                  <a:lnTo>
                    <a:pt x="6108" y="0"/>
                  </a:lnTo>
                  <a:close/>
                </a:path>
              </a:pathLst>
            </a:custGeom>
            <a:solidFill>
              <a:srgbClr val="5098C5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2" name="object 222"/>
            <p:cNvSpPr/>
            <p:nvPr/>
          </p:nvSpPr>
          <p:spPr>
            <a:xfrm>
              <a:off x="834823" y="2272436"/>
              <a:ext cx="533400" cy="911225"/>
            </a:xfrm>
            <a:custGeom>
              <a:avLst/>
              <a:gdLst/>
              <a:ahLst/>
              <a:cxnLst/>
              <a:rect l="l" t="t" r="r" b="b"/>
              <a:pathLst>
                <a:path w="533400" h="911225">
                  <a:moveTo>
                    <a:pt x="0" y="0"/>
                  </a:moveTo>
                  <a:lnTo>
                    <a:pt x="0" y="854875"/>
                  </a:lnTo>
                  <a:lnTo>
                    <a:pt x="533006" y="910894"/>
                  </a:lnTo>
                  <a:lnTo>
                    <a:pt x="533031" y="650125"/>
                  </a:lnTo>
                  <a:lnTo>
                    <a:pt x="258305" y="618617"/>
                  </a:lnTo>
                  <a:lnTo>
                    <a:pt x="266344" y="612292"/>
                  </a:lnTo>
                  <a:lnTo>
                    <a:pt x="267601" y="296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C5E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3" name="object 223"/>
            <p:cNvSpPr/>
            <p:nvPr/>
          </p:nvSpPr>
          <p:spPr>
            <a:xfrm>
              <a:off x="1093139" y="2884727"/>
              <a:ext cx="274955" cy="38100"/>
            </a:xfrm>
            <a:custGeom>
              <a:avLst/>
              <a:gdLst/>
              <a:ahLst/>
              <a:cxnLst/>
              <a:rect l="l" t="t" r="r" b="b"/>
              <a:pathLst>
                <a:path w="274955" h="38100">
                  <a:moveTo>
                    <a:pt x="8013" y="4051"/>
                  </a:moveTo>
                  <a:lnTo>
                    <a:pt x="7658" y="7200"/>
                  </a:lnTo>
                  <a:lnTo>
                    <a:pt x="274713" y="37833"/>
                  </a:lnTo>
                  <a:lnTo>
                    <a:pt x="274713" y="34747"/>
                  </a:lnTo>
                  <a:lnTo>
                    <a:pt x="29641" y="6540"/>
                  </a:lnTo>
                  <a:lnTo>
                    <a:pt x="9982" y="6540"/>
                  </a:lnTo>
                  <a:lnTo>
                    <a:pt x="8013" y="4051"/>
                  </a:lnTo>
                  <a:close/>
                </a:path>
                <a:path w="274955" h="38100">
                  <a:moveTo>
                    <a:pt x="8026" y="0"/>
                  </a:moveTo>
                  <a:lnTo>
                    <a:pt x="0" y="6324"/>
                  </a:lnTo>
                  <a:lnTo>
                    <a:pt x="7658" y="7200"/>
                  </a:lnTo>
                  <a:lnTo>
                    <a:pt x="8013" y="4051"/>
                  </a:lnTo>
                  <a:lnTo>
                    <a:pt x="8026" y="0"/>
                  </a:lnTo>
                  <a:close/>
                </a:path>
                <a:path w="274955" h="38100">
                  <a:moveTo>
                    <a:pt x="8013" y="4051"/>
                  </a:moveTo>
                  <a:lnTo>
                    <a:pt x="9982" y="6540"/>
                  </a:lnTo>
                  <a:lnTo>
                    <a:pt x="29641" y="6540"/>
                  </a:lnTo>
                  <a:lnTo>
                    <a:pt x="8013" y="4051"/>
                  </a:lnTo>
                  <a:close/>
                </a:path>
              </a:pathLst>
            </a:custGeom>
            <a:solidFill>
              <a:srgbClr val="009DD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4" name="object 224"/>
            <p:cNvSpPr/>
            <p:nvPr/>
          </p:nvSpPr>
          <p:spPr>
            <a:xfrm>
              <a:off x="834830" y="2271326"/>
              <a:ext cx="267970" cy="31115"/>
            </a:xfrm>
            <a:custGeom>
              <a:avLst/>
              <a:gdLst/>
              <a:ahLst/>
              <a:cxnLst/>
              <a:rect l="l" t="t" r="r" b="b"/>
              <a:pathLst>
                <a:path w="267969" h="31114">
                  <a:moveTo>
                    <a:pt x="0" y="0"/>
                  </a:moveTo>
                  <a:lnTo>
                    <a:pt x="0" y="1117"/>
                  </a:lnTo>
                  <a:lnTo>
                    <a:pt x="267588" y="307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7B5E8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5" name="object 225"/>
          <p:cNvSpPr txBox="1"/>
          <p:nvPr/>
        </p:nvSpPr>
        <p:spPr>
          <a:xfrm>
            <a:off x="713248" y="3031770"/>
            <a:ext cx="8001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2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26" name="object 226"/>
          <p:cNvSpPr txBox="1"/>
          <p:nvPr/>
        </p:nvSpPr>
        <p:spPr>
          <a:xfrm>
            <a:off x="1727114" y="2759178"/>
            <a:ext cx="8001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2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800">
              <a:latin typeface="Times New Roman"/>
              <a:cs typeface="Times New Roman"/>
            </a:endParaRPr>
          </a:p>
        </p:txBody>
      </p:sp>
      <p:grpSp>
        <p:nvGrpSpPr>
          <p:cNvPr id="227" name="object 227"/>
          <p:cNvGrpSpPr/>
          <p:nvPr/>
        </p:nvGrpSpPr>
        <p:grpSpPr>
          <a:xfrm>
            <a:off x="601383" y="1151435"/>
            <a:ext cx="1593850" cy="2160905"/>
            <a:chOff x="601383" y="1151435"/>
            <a:chExt cx="1593850" cy="2160905"/>
          </a:xfrm>
        </p:grpSpPr>
        <p:pic>
          <p:nvPicPr>
            <p:cNvPr id="228" name="object 22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07097" y="1709038"/>
              <a:ext cx="436067" cy="167258"/>
            </a:xfrm>
            <a:prstGeom prst="rect">
              <a:avLst/>
            </a:prstGeom>
          </p:spPr>
        </p:pic>
        <p:pic>
          <p:nvPicPr>
            <p:cNvPr id="229" name="object 22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01383" y="1151435"/>
              <a:ext cx="1593405" cy="2160875"/>
            </a:xfrm>
            <a:prstGeom prst="rect">
              <a:avLst/>
            </a:prstGeom>
          </p:spPr>
        </p:pic>
      </p:grpSp>
      <p:sp>
        <p:nvSpPr>
          <p:cNvPr id="230" name="object 230"/>
          <p:cNvSpPr txBox="1"/>
          <p:nvPr/>
        </p:nvSpPr>
        <p:spPr>
          <a:xfrm>
            <a:off x="1374576" y="1254309"/>
            <a:ext cx="77470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254">
                <a:solidFill>
                  <a:srgbClr val="231F20"/>
                </a:solidFill>
                <a:latin typeface="Times New Roman"/>
                <a:cs typeface="Times New Roman"/>
              </a:rPr>
              <a:t>z=16-≈-2¥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231" name="object 231"/>
          <p:cNvSpPr txBox="1"/>
          <p:nvPr/>
        </p:nvSpPr>
        <p:spPr>
          <a:xfrm>
            <a:off x="2128342" y="2940863"/>
            <a:ext cx="7239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35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32" name="object 232"/>
          <p:cNvSpPr txBox="1"/>
          <p:nvPr/>
        </p:nvSpPr>
        <p:spPr>
          <a:xfrm>
            <a:off x="1040197" y="1087622"/>
            <a:ext cx="116839" cy="371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7785">
              <a:lnSpc>
                <a:spcPct val="100000"/>
              </a:lnSpc>
              <a:spcBef>
                <a:spcPts val="100"/>
              </a:spcBef>
            </a:pPr>
            <a:r>
              <a:rPr dirty="0" sz="800" spc="-45">
                <a:solidFill>
                  <a:srgbClr val="231F20"/>
                </a:solidFill>
                <a:latin typeface="Times New Roman"/>
                <a:cs typeface="Times New Roman"/>
              </a:rPr>
              <a:t>z</a:t>
            </a: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dirty="0" sz="800" spc="-50">
                <a:solidFill>
                  <a:srgbClr val="231F20"/>
                </a:solidFill>
                <a:latin typeface="Times New Roman"/>
                <a:cs typeface="Times New Roman"/>
              </a:rPr>
              <a:t>16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33" name="object 233"/>
          <p:cNvSpPr txBox="1"/>
          <p:nvPr/>
        </p:nvSpPr>
        <p:spPr>
          <a:xfrm>
            <a:off x="520700" y="3199892"/>
            <a:ext cx="533400" cy="4006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45">
                <a:solidFill>
                  <a:srgbClr val="231F20"/>
                </a:solidFill>
                <a:latin typeface="Times New Roman"/>
                <a:cs typeface="Times New Roman"/>
              </a:rPr>
              <a:t>𝑥</a:t>
            </a:r>
            <a:endParaRPr sz="800">
              <a:latin typeface="Times New Roman"/>
              <a:cs typeface="Times New Roman"/>
            </a:endParaRPr>
          </a:p>
          <a:p>
            <a:pPr marL="13335">
              <a:lnSpc>
                <a:spcPct val="100000"/>
              </a:lnSpc>
              <a:spcBef>
                <a:spcPts val="795"/>
              </a:spcBef>
            </a:pP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FIGUR</a:t>
            </a:r>
            <a:r>
              <a:rPr dirty="0" sz="950" spc="-9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 b="1">
                <a:solidFill>
                  <a:srgbClr val="231F20"/>
                </a:solidFill>
                <a:latin typeface="Tahoma"/>
                <a:cs typeface="Tahoma"/>
              </a:rPr>
              <a:t>5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34" name="object 234"/>
          <p:cNvSpPr txBox="1"/>
          <p:nvPr/>
        </p:nvSpPr>
        <p:spPr>
          <a:xfrm>
            <a:off x="7522046" y="2941076"/>
            <a:ext cx="252729" cy="4177665"/>
          </a:xfrm>
          <a:prstGeom prst="rect">
            <a:avLst/>
          </a:prstGeom>
        </p:spPr>
        <p:txBody>
          <a:bodyPr wrap="square" lIns="0" tIns="11430" rIns="0" bIns="0" rtlCol="0" vert="vert270">
            <a:spAutoFit/>
          </a:bodyPr>
          <a:lstStyle/>
          <a:p>
            <a:pPr marL="12700" marR="5080">
              <a:lnSpc>
                <a:spcPts val="900"/>
              </a:lnSpc>
              <a:spcBef>
                <a:spcPts val="90"/>
              </a:spcBef>
            </a:pP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© </a:t>
            </a:r>
            <a:r>
              <a:rPr dirty="0" sz="800" spc="-20">
                <a:solidFill>
                  <a:srgbClr val="231F20"/>
                </a:solidFill>
                <a:latin typeface="Times New Roman"/>
                <a:cs typeface="Times New Roman"/>
              </a:rPr>
              <a:t>2016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Cengage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Learning. All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Rights Reserved.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content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is not yet 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final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and Cengage </a:t>
            </a:r>
            <a:r>
              <a:rPr dirty="0" sz="800" spc="15">
                <a:solidFill>
                  <a:srgbClr val="231F20"/>
                </a:solidFill>
                <a:latin typeface="Times New Roman"/>
                <a:cs typeface="Times New Roman"/>
              </a:rPr>
              <a:t>Learning </a:t>
            </a:r>
            <a:r>
              <a:rPr dirty="0" sz="800" spc="-1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does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not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guarantee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page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will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contain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current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material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or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match the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published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product.</a:t>
            </a:r>
            <a:endParaRPr sz="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16200" y="298450"/>
            <a:ext cx="4673600" cy="15220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42545">
              <a:lnSpc>
                <a:spcPct val="100000"/>
              </a:lnSpc>
              <a:spcBef>
                <a:spcPts val="100"/>
              </a:spcBef>
            </a:pPr>
            <a:r>
              <a:rPr dirty="0" sz="800" spc="-55" b="1">
                <a:solidFill>
                  <a:srgbClr val="231F20"/>
                </a:solidFill>
                <a:latin typeface="Tahoma"/>
                <a:cs typeface="Tahoma"/>
              </a:rPr>
              <a:t>DOUBL</a:t>
            </a:r>
            <a:r>
              <a:rPr dirty="0" sz="800" spc="-6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800" spc="-5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800" spc="-85" b="1">
                <a:solidFill>
                  <a:srgbClr val="231F20"/>
                </a:solidFill>
                <a:latin typeface="Tahoma"/>
                <a:cs typeface="Tahoma"/>
              </a:rPr>
              <a:t>INTEG</a:t>
            </a:r>
            <a:r>
              <a:rPr dirty="0" sz="800" spc="-90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800" spc="-50" b="1">
                <a:solidFill>
                  <a:srgbClr val="231F20"/>
                </a:solidFill>
                <a:latin typeface="Tahoma"/>
                <a:cs typeface="Tahoma"/>
              </a:rPr>
              <a:t>AL</a:t>
            </a:r>
            <a:r>
              <a:rPr dirty="0" sz="800" spc="-65" b="1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80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800" spc="10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700" spc="-5">
                <a:solidFill>
                  <a:srgbClr val="EE3124"/>
                </a:solidFill>
                <a:latin typeface="Lucida Sans Unicode"/>
                <a:cs typeface="Lucida Sans Unicode"/>
              </a:rPr>
              <a:t>■</a:t>
            </a:r>
            <a:r>
              <a:rPr dirty="0" sz="700">
                <a:solidFill>
                  <a:srgbClr val="EE3124"/>
                </a:solidFill>
                <a:latin typeface="Lucida Sans Unicode"/>
                <a:cs typeface="Lucida Sans Unicode"/>
              </a:rPr>
              <a:t>  </a:t>
            </a:r>
            <a:r>
              <a:rPr dirty="0" sz="700" spc="-105">
                <a:solidFill>
                  <a:srgbClr val="EE3124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05" b="1">
                <a:solidFill>
                  <a:srgbClr val="231F20"/>
                </a:solidFill>
                <a:latin typeface="Tahoma"/>
                <a:cs typeface="Tahoma"/>
              </a:rPr>
              <a:t>5</a:t>
            </a:r>
            <a:endParaRPr sz="10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1200">
              <a:latin typeface="Tahoma"/>
              <a:cs typeface="Tahoma"/>
            </a:endParaRPr>
          </a:p>
          <a:p>
            <a:pPr algn="r" marL="50800" marR="43180" indent="152400">
              <a:lnSpc>
                <a:spcPct val="100000"/>
              </a:lnSpc>
              <a:spcBef>
                <a:spcPts val="735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Notice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lower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upper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limits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integration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inner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Equation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7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functions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: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4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 This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ma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es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sense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because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for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fi</a:t>
            </a:r>
            <a:r>
              <a:rPr dirty="0" sz="1000" spc="-40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ed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alue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between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 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1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goes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wer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boundary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cur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upper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boundary 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curve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 </a:t>
            </a:r>
            <a:r>
              <a:rPr dirty="0" sz="1000" spc="-40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 spc="-6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4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4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4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40">
                <a:solidFill>
                  <a:srgbClr val="231F20"/>
                </a:solidFill>
                <a:latin typeface="Times New Roman"/>
                <a:cs typeface="Times New Roman"/>
              </a:rPr>
              <a:t>.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But in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evaluating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inner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regard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as being constant not only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8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ut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also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limits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gration,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5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8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5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Notice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also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special 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case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where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 spc="-7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-5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5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c</a:t>
            </a:r>
            <a:r>
              <a:rPr dirty="0" sz="1000" spc="-2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0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 spc="-7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5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5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rectangle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Equation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7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same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first</a:t>
            </a:r>
            <a:endParaRPr sz="10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part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Theorem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6.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28900" y="1918017"/>
            <a:ext cx="4566285" cy="15919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 marR="632460" indent="1270">
              <a:lnSpc>
                <a:spcPct val="105100"/>
              </a:lnSpc>
              <a:spcBef>
                <a:spcPts val="110"/>
              </a:spcBef>
            </a:pPr>
            <a:r>
              <a:rPr dirty="0" sz="1100" spc="-45" b="1">
                <a:solidFill>
                  <a:srgbClr val="0079C1"/>
                </a:solidFill>
                <a:latin typeface="Trebuchet MS"/>
                <a:cs typeface="Trebuchet MS"/>
              </a:rPr>
              <a:t>EXAMPLE</a:t>
            </a:r>
            <a:r>
              <a:rPr dirty="0" sz="1100" spc="-135" b="1">
                <a:solidFill>
                  <a:srgbClr val="0079C1"/>
                </a:solidFill>
                <a:latin typeface="Trebuchet MS"/>
                <a:cs typeface="Trebuchet MS"/>
              </a:rPr>
              <a:t> </a:t>
            </a:r>
            <a:r>
              <a:rPr dirty="0" sz="1150" spc="-85" b="1">
                <a:solidFill>
                  <a:srgbClr val="0079C1"/>
                </a:solidFill>
                <a:latin typeface="Trebuchet MS"/>
                <a:cs typeface="Trebuchet MS"/>
              </a:rPr>
              <a:t>3</a:t>
            </a:r>
            <a:r>
              <a:rPr dirty="0" sz="1150" spc="135" b="1">
                <a:solidFill>
                  <a:srgbClr val="0079C1"/>
                </a:solidFill>
                <a:latin typeface="Trebuchet MS"/>
                <a:cs typeface="Trebuchet MS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Evaluate </a:t>
            </a:r>
            <a:r>
              <a:rPr dirty="0" sz="1000" spc="-155">
                <a:solidFill>
                  <a:srgbClr val="231F20"/>
                </a:solidFill>
                <a:latin typeface="Lucida Sans Unicode"/>
                <a:cs typeface="Lucida Sans Unicode"/>
              </a:rPr>
              <a:t>yy</a:t>
            </a:r>
            <a:r>
              <a:rPr dirty="0" baseline="-27777" sz="900" spc="-232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baseline="-27777" sz="900" spc="7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3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3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8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8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8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10" i="1">
                <a:solidFill>
                  <a:srgbClr val="231F20"/>
                </a:solidFill>
                <a:latin typeface="Times New Roman"/>
                <a:cs typeface="Times New Roman"/>
              </a:rPr>
              <a:t>dA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where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region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bounded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by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parabolas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2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baseline="37037" sz="900" spc="1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 spc="-7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endParaRPr sz="1000">
              <a:latin typeface="Times New Roman"/>
              <a:cs typeface="Times New Roman"/>
            </a:endParaRPr>
          </a:p>
          <a:p>
            <a:pPr marL="38100" marR="30480" indent="635">
              <a:lnSpc>
                <a:spcPct val="100000"/>
              </a:lnSpc>
              <a:spcBef>
                <a:spcPts val="600"/>
              </a:spcBef>
            </a:pPr>
            <a:r>
              <a:rPr dirty="0" sz="900" spc="-75" b="1">
                <a:solidFill>
                  <a:srgbClr val="231F20"/>
                </a:solidFill>
                <a:latin typeface="Tahoma"/>
                <a:cs typeface="Tahoma"/>
              </a:rPr>
              <a:t>SOLUTIO</a:t>
            </a:r>
            <a:r>
              <a:rPr dirty="0" sz="900" spc="-105" b="1">
                <a:solidFill>
                  <a:srgbClr val="231F20"/>
                </a:solidFill>
                <a:latin typeface="Tahoma"/>
                <a:cs typeface="Tahoma"/>
              </a:rPr>
              <a:t>N</a:t>
            </a:r>
            <a:r>
              <a:rPr dirty="0" sz="90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900" spc="-7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parabolas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intersect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when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is,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so</a:t>
            </a:r>
            <a:r>
              <a:rPr dirty="0" sz="1000" spc="2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260">
                <a:solidFill>
                  <a:srgbClr val="231F20"/>
                </a:solidFill>
                <a:latin typeface="Georgia"/>
                <a:cs typeface="Georgia"/>
              </a:rPr>
              <a:t>6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region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sketched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in Figure 8 and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 can write</a:t>
            </a:r>
            <a:endParaRPr sz="1000">
              <a:latin typeface="Times New Roman"/>
              <a:cs typeface="Times New Roman"/>
            </a:endParaRPr>
          </a:p>
          <a:p>
            <a:pPr marL="1083310">
              <a:lnSpc>
                <a:spcPct val="100000"/>
              </a:lnSpc>
              <a:spcBef>
                <a:spcPts val="600"/>
              </a:spcBef>
            </a:pP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90">
                <a:solidFill>
                  <a:srgbClr val="231F20"/>
                </a:solidFill>
                <a:latin typeface="Tahoma"/>
                <a:cs typeface="Tahoma"/>
              </a:rPr>
              <a:t>h</a:t>
            </a:r>
            <a:r>
              <a:rPr dirty="0" sz="1000" spc="-10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13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baseline="-8680" sz="2400" spc="-502">
                <a:solidFill>
                  <a:srgbClr val="231F20"/>
                </a:solidFill>
                <a:latin typeface="Tahoma"/>
                <a:cs typeface="Tahoma"/>
              </a:rPr>
              <a:t>|</a:t>
            </a:r>
            <a:r>
              <a:rPr dirty="0" baseline="-8680" sz="2400" spc="-82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26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10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 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 spc="7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50">
                <a:solidFill>
                  <a:srgbClr val="231F20"/>
                </a:solidFill>
                <a:latin typeface="Tahoma"/>
                <a:cs typeface="Tahoma"/>
              </a:rPr>
              <a:t>j</a:t>
            </a:r>
            <a:endParaRPr sz="1000">
              <a:latin typeface="Tahoma"/>
              <a:cs typeface="Tahoma"/>
            </a:endParaRPr>
          </a:p>
          <a:p>
            <a:pPr marL="38100" marR="60325">
              <a:lnSpc>
                <a:spcPct val="100000"/>
              </a:lnSpc>
              <a:spcBef>
                <a:spcPts val="168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Since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wer boundary is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 </a:t>
            </a:r>
            <a:r>
              <a:rPr dirty="0" baseline="37037" sz="900" spc="-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upper boundary is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Equation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7 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gives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10026" y="3864990"/>
            <a:ext cx="8064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92451" y="3633851"/>
            <a:ext cx="123190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69644" algn="l"/>
              </a:tabLst>
            </a:pPr>
            <a:r>
              <a:rPr dirty="0" sz="1500" spc="-325">
                <a:solidFill>
                  <a:srgbClr val="231F20"/>
                </a:solidFill>
                <a:latin typeface="Lucida Sans Unicode"/>
                <a:cs typeface="Lucida Sans Unicode"/>
              </a:rPr>
              <a:t>yy	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36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22267" y="3636390"/>
            <a:ext cx="34988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4945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	1</a:t>
            </a:r>
            <a:r>
              <a:rPr dirty="0" sz="600" spc="285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53332" y="3623691"/>
            <a:ext cx="55880" cy="990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450" spc="1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74007" y="3801516"/>
            <a:ext cx="37465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600" spc="15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   </a:t>
            </a:r>
            <a:r>
              <a:rPr dirty="0" sz="6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spc="5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600" spc="-1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4691" sz="675" spc="22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baseline="24691" sz="675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47645" y="3674490"/>
            <a:ext cx="20453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68095" algn="l"/>
              </a:tabLst>
            </a:pP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05250" y="4207890"/>
            <a:ext cx="1314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49014" y="4167251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21200" y="416979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98340" y="4334916"/>
            <a:ext cx="1270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15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643069" y="420789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36236" y="4291710"/>
            <a:ext cx="20574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1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600" spc="30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 spc="5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31640" y="4138040"/>
            <a:ext cx="747395" cy="2692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03580" algn="l"/>
              </a:tabLst>
            </a:pPr>
            <a:r>
              <a:rPr dirty="0" sz="1600" spc="-185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baseline="2777" sz="1500" spc="67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baseline="2777" sz="1500" spc="67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spc="6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baseline="2777" sz="1500" spc="82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baseline="2777" sz="15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777" sz="1500" spc="-157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600" spc="-55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1600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450" spc="1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4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710836" y="4150740"/>
            <a:ext cx="35433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600" spc="1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600" spc="30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 spc="1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600" spc="25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600" spc="-1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24691" sz="675" spc="22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baseline="24691" sz="675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46065" y="4207890"/>
            <a:ext cx="15176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050080" y="4611751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122267" y="461429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099407" y="4779416"/>
            <a:ext cx="1270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15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693716" y="4652390"/>
            <a:ext cx="180086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3890" algn="l"/>
                <a:tab pos="1200150" algn="l"/>
                <a:tab pos="1656080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	2</a:t>
            </a:r>
            <a:r>
              <a:rPr dirty="0" sz="600" spc="28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	2	2</a:t>
            </a:r>
            <a:r>
              <a:rPr dirty="0" sz="600" spc="2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906316" y="4652390"/>
            <a:ext cx="28067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8455" algn="l"/>
              </a:tabLst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1000" spc="1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8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1000" spc="-2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62018" y="5068951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34205" y="507149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11345" y="5236616"/>
            <a:ext cx="1270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15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918254" y="5109590"/>
            <a:ext cx="3943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8455" algn="l"/>
              </a:tabLst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524755" y="5109590"/>
            <a:ext cx="7112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0990" algn="l"/>
                <a:tab pos="659765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4	3	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286986" y="5109590"/>
            <a:ext cx="163258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26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-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-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-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266589" y="5703315"/>
            <a:ext cx="151765" cy="0"/>
          </a:xfrm>
          <a:custGeom>
            <a:avLst/>
            <a:gdLst/>
            <a:ahLst/>
            <a:cxnLst/>
            <a:rect l="l" t="t" r="r" b="b"/>
            <a:pathLst>
              <a:path w="151764" h="0">
                <a:moveTo>
                  <a:pt x="0" y="0"/>
                </a:moveTo>
                <a:lnTo>
                  <a:pt x="151434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599887" y="5703315"/>
            <a:ext cx="151765" cy="0"/>
          </a:xfrm>
          <a:custGeom>
            <a:avLst/>
            <a:gdLst/>
            <a:ahLst/>
            <a:cxnLst/>
            <a:rect l="l" t="t" r="r" b="b"/>
            <a:pathLst>
              <a:path w="151764" h="0">
                <a:moveTo>
                  <a:pt x="0" y="0"/>
                </a:moveTo>
                <a:lnTo>
                  <a:pt x="151434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5028284" y="5703315"/>
            <a:ext cx="151765" cy="0"/>
          </a:xfrm>
          <a:custGeom>
            <a:avLst/>
            <a:gdLst/>
            <a:ahLst/>
            <a:cxnLst/>
            <a:rect l="l" t="t" r="r" b="b"/>
            <a:pathLst>
              <a:path w="151764" h="0">
                <a:moveTo>
                  <a:pt x="0" y="0"/>
                </a:moveTo>
                <a:lnTo>
                  <a:pt x="151434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4212639" y="5465190"/>
            <a:ext cx="132905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100"/>
              </a:spcBef>
              <a:tabLst>
                <a:tab pos="408940" algn="l"/>
                <a:tab pos="837565" algn="l"/>
                <a:tab pos="1170940" algn="l"/>
              </a:tabLst>
            </a:pPr>
            <a:r>
              <a:rPr dirty="0" baseline="-22222" sz="15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22222" sz="1500" spc="-232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5	</a:t>
            </a:r>
            <a:r>
              <a:rPr dirty="0" baseline="-22222" sz="15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22222" sz="1500" spc="-232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4	</a:t>
            </a:r>
            <a:r>
              <a:rPr dirty="0" baseline="-22222" sz="15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22222" sz="1500" spc="-232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	</a:t>
            </a:r>
            <a:r>
              <a:rPr dirty="0" baseline="-22222" sz="15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baseline="-22222" sz="1500" spc="-232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5361583" y="5703315"/>
            <a:ext cx="151765" cy="0"/>
          </a:xfrm>
          <a:custGeom>
            <a:avLst/>
            <a:gdLst/>
            <a:ahLst/>
            <a:cxnLst/>
            <a:rect l="l" t="t" r="r" b="b"/>
            <a:pathLst>
              <a:path w="151764" h="0">
                <a:moveTo>
                  <a:pt x="0" y="0"/>
                </a:moveTo>
                <a:lnTo>
                  <a:pt x="151434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3880788" y="5604890"/>
            <a:ext cx="19056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5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13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13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r>
              <a:rPr dirty="0" sz="1000" spc="3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-38888" sz="1500">
                <a:solidFill>
                  <a:srgbClr val="231F20"/>
                </a:solidFill>
                <a:latin typeface="Times New Roman"/>
                <a:cs typeface="Times New Roman"/>
              </a:rPr>
              <a:t>5</a:t>
            </a:r>
            <a:r>
              <a:rPr dirty="0" baseline="-38888" sz="1500" spc="5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39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-38888" sz="150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r>
              <a:rPr dirty="0" baseline="-38888" sz="1500" spc="577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3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-38888" sz="1500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r>
              <a:rPr dirty="0" baseline="-38888" sz="1500" spc="5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39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baseline="-38888" sz="1500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baseline="-38888" sz="1500" spc="577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00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735090" y="5361052"/>
            <a:ext cx="113030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822872" y="5777610"/>
            <a:ext cx="1270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155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816548" y="5484240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949872" y="5490590"/>
            <a:ext cx="366395" cy="381000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84785">
              <a:lnSpc>
                <a:spcPct val="100000"/>
              </a:lnSpc>
              <a:spcBef>
                <a:spcPts val="300"/>
              </a:spcBef>
            </a:pPr>
            <a:r>
              <a:rPr dirty="0" u="sng" sz="1000" spc="-12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 spc="-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32</a:t>
            </a:r>
            <a:endParaRPr sz="10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200"/>
              </a:spcBef>
            </a:pPr>
            <a:r>
              <a:rPr dirty="0" baseline="38888" sz="1500" spc="52">
                <a:solidFill>
                  <a:srgbClr val="231F20"/>
                </a:solidFill>
                <a:latin typeface="Lucida Sans Unicode"/>
                <a:cs typeface="Lucida Sans Unicode"/>
              </a:rPr>
              <a:t>−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144124" y="5623940"/>
            <a:ext cx="10795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30">
                <a:solidFill>
                  <a:srgbClr val="0079C1"/>
                </a:solidFill>
                <a:latin typeface="Lucida Sans Unicode"/>
                <a:cs typeface="Lucida Sans Unicode"/>
              </a:rPr>
              <a:t>■</a:t>
            </a:r>
            <a:endParaRPr sz="850">
              <a:latin typeface="Lucida Sans Unicode"/>
              <a:cs typeface="Lucida Sans Unicode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667000" y="7205091"/>
            <a:ext cx="101600" cy="101600"/>
          </a:xfrm>
          <a:custGeom>
            <a:avLst/>
            <a:gdLst/>
            <a:ahLst/>
            <a:cxnLst/>
            <a:rect l="l" t="t" r="r" b="b"/>
            <a:pathLst>
              <a:path w="101600" h="101600">
                <a:moveTo>
                  <a:pt x="101600" y="0"/>
                </a:moveTo>
                <a:lnTo>
                  <a:pt x="0" y="0"/>
                </a:lnTo>
                <a:lnTo>
                  <a:pt x="0" y="101599"/>
                </a:lnTo>
                <a:lnTo>
                  <a:pt x="101600" y="101599"/>
                </a:lnTo>
                <a:lnTo>
                  <a:pt x="101600" y="0"/>
                </a:lnTo>
                <a:close/>
              </a:path>
            </a:pathLst>
          </a:custGeom>
          <a:solidFill>
            <a:srgbClr val="EE3124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2616200" y="6138290"/>
            <a:ext cx="4674235" cy="1549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50800" marR="43180" indent="153035">
              <a:lnSpc>
                <a:spcPct val="100000"/>
              </a:lnSpc>
              <a:spcBef>
                <a:spcPts val="100"/>
              </a:spcBef>
            </a:pPr>
            <a:r>
              <a:rPr dirty="0" sz="950" spc="-60" b="1">
                <a:solidFill>
                  <a:srgbClr val="5C2D91"/>
                </a:solidFill>
                <a:latin typeface="Tahoma"/>
                <a:cs typeface="Tahoma"/>
              </a:rPr>
              <a:t>NOTE</a:t>
            </a:r>
            <a:r>
              <a:rPr dirty="0" sz="950" spc="-55" b="1">
                <a:solidFill>
                  <a:srgbClr val="5C2D91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When we set up a double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 in Example 3, it is essential to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draw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dia-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gram.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Often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it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helpful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draw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vertical arrow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Figure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8.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limits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integra-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tion for the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inner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integral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can be read from the diagram as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follows: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arrow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starts at the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wer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boundary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5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which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i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es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wer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limit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gral,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arr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ends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at 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upper boundary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35">
                <a:solidFill>
                  <a:srgbClr val="231F20"/>
                </a:solidFill>
                <a:latin typeface="Lucida Sans Unicode"/>
                <a:cs typeface="Lucida Sans Unicode"/>
              </a:rPr>
              <a:t>t</a:t>
            </a:r>
            <a:r>
              <a:rPr dirty="0" baseline="-9259" sz="900" spc="-52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 spc="-3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3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3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35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which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gives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the upper limit of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integration.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700">
              <a:latin typeface="Times New Roman"/>
              <a:cs typeface="Times New Roman"/>
            </a:endParaRPr>
          </a:p>
          <a:p>
            <a:pPr marL="215900">
              <a:lnSpc>
                <a:spcPct val="100000"/>
              </a:lnSpc>
            </a:pP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A</a:t>
            </a:r>
            <a:r>
              <a:rPr dirty="0" sz="1100" spc="-95" b="1">
                <a:solidFill>
                  <a:srgbClr val="231F20"/>
                </a:solidFill>
                <a:latin typeface="Tahoma"/>
                <a:cs typeface="Tahoma"/>
              </a:rPr>
              <a:t>v</a:t>
            </a:r>
            <a:r>
              <a:rPr dirty="0" sz="1100" spc="-10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1100" spc="-85" b="1">
                <a:solidFill>
                  <a:srgbClr val="231F20"/>
                </a:solidFill>
                <a:latin typeface="Tahoma"/>
                <a:cs typeface="Tahoma"/>
              </a:rPr>
              <a:t>age</a:t>
            </a:r>
            <a:r>
              <a:rPr dirty="0" sz="1100" spc="-13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100" spc="-130" b="1">
                <a:solidFill>
                  <a:srgbClr val="231F20"/>
                </a:solidFill>
                <a:latin typeface="Tahoma"/>
                <a:cs typeface="Tahoma"/>
              </a:rPr>
              <a:t>V</a:t>
            </a:r>
            <a:r>
              <a:rPr dirty="0" sz="1100" spc="-80" b="1">
                <a:solidFill>
                  <a:srgbClr val="231F20"/>
                </a:solidFill>
                <a:latin typeface="Tahoma"/>
                <a:cs typeface="Tahoma"/>
              </a:rPr>
              <a:t>alue</a:t>
            </a:r>
            <a:endParaRPr sz="1100">
              <a:latin typeface="Tahoma"/>
              <a:cs typeface="Tahoma"/>
            </a:endParaRPr>
          </a:p>
          <a:p>
            <a:pPr marL="50800" marR="42545">
              <a:lnSpc>
                <a:spcPct val="100000"/>
              </a:lnSpc>
              <a:spcBef>
                <a:spcPts val="28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Recall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Section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6.2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average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value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 spc="1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18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one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variable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defined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interval </a:t>
            </a:r>
            <a:r>
              <a:rPr dirty="0" sz="100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114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g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383022" y="7904860"/>
            <a:ext cx="13208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348073" y="7840091"/>
            <a:ext cx="3111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1770" algn="l"/>
              </a:tabLst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690413" y="7928991"/>
            <a:ext cx="3346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b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1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049823" y="7799451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674538" y="7751191"/>
            <a:ext cx="51117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8775" algn="l"/>
              </a:tabLst>
            </a:pP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  </a:t>
            </a:r>
            <a:r>
              <a:rPr dirty="0" u="sng" sz="1000" spc="9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1	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099151" y="7967116"/>
            <a:ext cx="6350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191961" y="7840091"/>
            <a:ext cx="38481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654298" y="8259191"/>
            <a:ext cx="4597400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similar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fashion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we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define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b="1">
                <a:solidFill>
                  <a:srgbClr val="231F20"/>
                </a:solidFill>
                <a:latin typeface="Times New Roman"/>
                <a:cs typeface="Times New Roman"/>
              </a:rPr>
              <a:t>average</a:t>
            </a:r>
            <a:r>
              <a:rPr dirty="0" sz="1000" spc="30" b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b="1">
                <a:solidFill>
                  <a:srgbClr val="231F20"/>
                </a:solidFill>
                <a:latin typeface="Times New Roman"/>
                <a:cs typeface="Times New Roman"/>
              </a:rPr>
              <a:t>value</a:t>
            </a:r>
            <a:r>
              <a:rPr dirty="0" sz="1000" spc="35" b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 spc="1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18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two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variables</a:t>
            </a:r>
            <a:r>
              <a:rPr dirty="0" sz="10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defined </a:t>
            </a:r>
            <a:r>
              <a:rPr dirty="0" sz="1000" spc="-2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 rectangle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 be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341493" y="8806560"/>
            <a:ext cx="13208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306543" y="8741791"/>
            <a:ext cx="3111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1770" algn="l"/>
              </a:tabLst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633009" y="8627491"/>
            <a:ext cx="302895" cy="381000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 u="sng" sz="1000" spc="6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1000" spc="114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endParaRPr sz="1000">
              <a:latin typeface="Times New Roman"/>
              <a:cs typeface="Times New Roman"/>
            </a:endParaRPr>
          </a:p>
          <a:p>
            <a:pPr marL="28575">
              <a:lnSpc>
                <a:spcPct val="100000"/>
              </a:lnSpc>
              <a:spcBef>
                <a:spcPts val="200"/>
              </a:spcBef>
            </a:pPr>
            <a:r>
              <a:rPr dirty="0" sz="1000" spc="-9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9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9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9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938597" y="8701151"/>
            <a:ext cx="14478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3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958510" y="8932291"/>
            <a:ext cx="723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099963" y="8741791"/>
            <a:ext cx="51879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654298" y="9160891"/>
            <a:ext cx="14401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where</a:t>
            </a:r>
            <a:r>
              <a:rPr dirty="0" sz="1000" spc="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area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of</a:t>
            </a:r>
            <a:r>
              <a:rPr dirty="0" sz="10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endParaRPr sz="1000">
              <a:latin typeface="Times New Roman"/>
              <a:cs typeface="Times New Roman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840003" y="2454422"/>
            <a:ext cx="1328420" cy="1334135"/>
            <a:chOff x="840003" y="2454422"/>
            <a:chExt cx="1328420" cy="1334135"/>
          </a:xfrm>
        </p:grpSpPr>
        <p:sp>
          <p:nvSpPr>
            <p:cNvPr id="59" name="object 59"/>
            <p:cNvSpPr/>
            <p:nvPr/>
          </p:nvSpPr>
          <p:spPr>
            <a:xfrm>
              <a:off x="989063" y="2748828"/>
              <a:ext cx="1022350" cy="1036319"/>
            </a:xfrm>
            <a:custGeom>
              <a:avLst/>
              <a:gdLst/>
              <a:ahLst/>
              <a:cxnLst/>
              <a:rect l="l" t="t" r="r" b="b"/>
              <a:pathLst>
                <a:path w="1022350" h="1036320">
                  <a:moveTo>
                    <a:pt x="0" y="0"/>
                  </a:moveTo>
                  <a:lnTo>
                    <a:pt x="3555" y="23698"/>
                  </a:lnTo>
                  <a:lnTo>
                    <a:pt x="5930" y="23698"/>
                  </a:lnTo>
                  <a:lnTo>
                    <a:pt x="18892" y="78092"/>
                  </a:lnTo>
                  <a:lnTo>
                    <a:pt x="32721" y="133287"/>
                  </a:lnTo>
                  <a:lnTo>
                    <a:pt x="47384" y="189028"/>
                  </a:lnTo>
                  <a:lnTo>
                    <a:pt x="62850" y="245059"/>
                  </a:lnTo>
                  <a:lnTo>
                    <a:pt x="79084" y="301123"/>
                  </a:lnTo>
                  <a:lnTo>
                    <a:pt x="96055" y="356966"/>
                  </a:lnTo>
                  <a:lnTo>
                    <a:pt x="113729" y="412332"/>
                  </a:lnTo>
                  <a:lnTo>
                    <a:pt x="132072" y="466964"/>
                  </a:lnTo>
                  <a:lnTo>
                    <a:pt x="151054" y="520608"/>
                  </a:lnTo>
                  <a:lnTo>
                    <a:pt x="170639" y="573008"/>
                  </a:lnTo>
                  <a:lnTo>
                    <a:pt x="190796" y="623908"/>
                  </a:lnTo>
                  <a:lnTo>
                    <a:pt x="211492" y="673051"/>
                  </a:lnTo>
                  <a:lnTo>
                    <a:pt x="232694" y="720184"/>
                  </a:lnTo>
                  <a:lnTo>
                    <a:pt x="254369" y="765049"/>
                  </a:lnTo>
                  <a:lnTo>
                    <a:pt x="276483" y="807392"/>
                  </a:lnTo>
                  <a:lnTo>
                    <a:pt x="299005" y="846956"/>
                  </a:lnTo>
                  <a:lnTo>
                    <a:pt x="321900" y="883485"/>
                  </a:lnTo>
                  <a:lnTo>
                    <a:pt x="345138" y="916725"/>
                  </a:lnTo>
                  <a:lnTo>
                    <a:pt x="392504" y="972313"/>
                  </a:lnTo>
                  <a:lnTo>
                    <a:pt x="440841" y="1011673"/>
                  </a:lnTo>
                  <a:lnTo>
                    <a:pt x="489886" y="1032760"/>
                  </a:lnTo>
                  <a:lnTo>
                    <a:pt x="514591" y="1035812"/>
                  </a:lnTo>
                  <a:lnTo>
                    <a:pt x="540746" y="1033702"/>
                  </a:lnTo>
                  <a:lnTo>
                    <a:pt x="592048" y="1014176"/>
                  </a:lnTo>
                  <a:lnTo>
                    <a:pt x="641864" y="975980"/>
                  </a:lnTo>
                  <a:lnTo>
                    <a:pt x="690029" y="921200"/>
                  </a:lnTo>
                  <a:lnTo>
                    <a:pt x="713440" y="888243"/>
                  </a:lnTo>
                  <a:lnTo>
                    <a:pt x="736376" y="851922"/>
                  </a:lnTo>
                  <a:lnTo>
                    <a:pt x="758815" y="812498"/>
                  </a:lnTo>
                  <a:lnTo>
                    <a:pt x="780738" y="770231"/>
                  </a:lnTo>
                  <a:lnTo>
                    <a:pt x="802123" y="725384"/>
                  </a:lnTo>
                  <a:lnTo>
                    <a:pt x="822950" y="678215"/>
                  </a:lnTo>
                  <a:lnTo>
                    <a:pt x="843197" y="628986"/>
                  </a:lnTo>
                  <a:lnTo>
                    <a:pt x="862844" y="577958"/>
                  </a:lnTo>
                  <a:lnTo>
                    <a:pt x="881870" y="525391"/>
                  </a:lnTo>
                  <a:lnTo>
                    <a:pt x="900254" y="471546"/>
                  </a:lnTo>
                  <a:lnTo>
                    <a:pt x="917976" y="416684"/>
                  </a:lnTo>
                  <a:lnTo>
                    <a:pt x="935014" y="361066"/>
                  </a:lnTo>
                  <a:lnTo>
                    <a:pt x="951348" y="304952"/>
                  </a:lnTo>
                  <a:lnTo>
                    <a:pt x="966957" y="248603"/>
                  </a:lnTo>
                  <a:lnTo>
                    <a:pt x="981820" y="192280"/>
                  </a:lnTo>
                  <a:lnTo>
                    <a:pt x="995917" y="136243"/>
                  </a:lnTo>
                  <a:lnTo>
                    <a:pt x="1009226" y="80754"/>
                  </a:lnTo>
                  <a:lnTo>
                    <a:pt x="1021727" y="26073"/>
                  </a:lnTo>
                  <a:lnTo>
                    <a:pt x="1009865" y="43853"/>
                  </a:lnTo>
                  <a:lnTo>
                    <a:pt x="1009865" y="45034"/>
                  </a:lnTo>
                  <a:lnTo>
                    <a:pt x="981754" y="92537"/>
                  </a:lnTo>
                  <a:lnTo>
                    <a:pt x="952489" y="139475"/>
                  </a:lnTo>
                  <a:lnTo>
                    <a:pt x="922183" y="185442"/>
                  </a:lnTo>
                  <a:lnTo>
                    <a:pt x="890948" y="230030"/>
                  </a:lnTo>
                  <a:lnTo>
                    <a:pt x="858895" y="272833"/>
                  </a:lnTo>
                  <a:lnTo>
                    <a:pt x="826136" y="313445"/>
                  </a:lnTo>
                  <a:lnTo>
                    <a:pt x="792783" y="351458"/>
                  </a:lnTo>
                  <a:lnTo>
                    <a:pt x="758947" y="386466"/>
                  </a:lnTo>
                  <a:lnTo>
                    <a:pt x="724741" y="418063"/>
                  </a:lnTo>
                  <a:lnTo>
                    <a:pt x="690275" y="445842"/>
                  </a:lnTo>
                  <a:lnTo>
                    <a:pt x="655662" y="469396"/>
                  </a:lnTo>
                  <a:lnTo>
                    <a:pt x="621013" y="488319"/>
                  </a:lnTo>
                  <a:lnTo>
                    <a:pt x="552055" y="510643"/>
                  </a:lnTo>
                  <a:lnTo>
                    <a:pt x="517969" y="513232"/>
                  </a:lnTo>
                  <a:lnTo>
                    <a:pt x="486016" y="510021"/>
                  </a:lnTo>
                  <a:lnTo>
                    <a:pt x="420160" y="486862"/>
                  </a:lnTo>
                  <a:lnTo>
                    <a:pt x="386530" y="467712"/>
                  </a:lnTo>
                  <a:lnTo>
                    <a:pt x="352615" y="444047"/>
                  </a:lnTo>
                  <a:lnTo>
                    <a:pt x="318553" y="416268"/>
                  </a:lnTo>
                  <a:lnTo>
                    <a:pt x="284481" y="384772"/>
                  </a:lnTo>
                  <a:lnTo>
                    <a:pt x="250536" y="349961"/>
                  </a:lnTo>
                  <a:lnTo>
                    <a:pt x="216854" y="312232"/>
                  </a:lnTo>
                  <a:lnTo>
                    <a:pt x="183574" y="271986"/>
                  </a:lnTo>
                  <a:lnTo>
                    <a:pt x="150832" y="229621"/>
                  </a:lnTo>
                  <a:lnTo>
                    <a:pt x="118766" y="185537"/>
                  </a:lnTo>
                  <a:lnTo>
                    <a:pt x="87512" y="140134"/>
                  </a:lnTo>
                  <a:lnTo>
                    <a:pt x="57208" y="93810"/>
                  </a:lnTo>
                  <a:lnTo>
                    <a:pt x="27992" y="469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BB4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843813" y="2458232"/>
              <a:ext cx="1320800" cy="1326515"/>
            </a:xfrm>
            <a:custGeom>
              <a:avLst/>
              <a:gdLst/>
              <a:ahLst/>
              <a:cxnLst/>
              <a:rect l="l" t="t" r="r" b="b"/>
              <a:pathLst>
                <a:path w="1320800" h="1326514">
                  <a:moveTo>
                    <a:pt x="1320292" y="0"/>
                  </a:moveTo>
                  <a:lnTo>
                    <a:pt x="1304896" y="37729"/>
                  </a:lnTo>
                  <a:lnTo>
                    <a:pt x="1287544" y="77897"/>
                  </a:lnTo>
                  <a:lnTo>
                    <a:pt x="1268342" y="120119"/>
                  </a:lnTo>
                  <a:lnTo>
                    <a:pt x="1247400" y="164011"/>
                  </a:lnTo>
                  <a:lnTo>
                    <a:pt x="1224826" y="209188"/>
                  </a:lnTo>
                  <a:lnTo>
                    <a:pt x="1200729" y="255266"/>
                  </a:lnTo>
                  <a:lnTo>
                    <a:pt x="1175218" y="301859"/>
                  </a:lnTo>
                  <a:lnTo>
                    <a:pt x="1148400" y="348584"/>
                  </a:lnTo>
                  <a:lnTo>
                    <a:pt x="1120384" y="395057"/>
                  </a:lnTo>
                  <a:lnTo>
                    <a:pt x="1091280" y="440892"/>
                  </a:lnTo>
                  <a:lnTo>
                    <a:pt x="1061195" y="485706"/>
                  </a:lnTo>
                  <a:lnTo>
                    <a:pt x="1030239" y="529113"/>
                  </a:lnTo>
                  <a:lnTo>
                    <a:pt x="998519" y="570729"/>
                  </a:lnTo>
                  <a:lnTo>
                    <a:pt x="966144" y="610171"/>
                  </a:lnTo>
                  <a:lnTo>
                    <a:pt x="933223" y="647052"/>
                  </a:lnTo>
                  <a:lnTo>
                    <a:pt x="899864" y="680990"/>
                  </a:lnTo>
                  <a:lnTo>
                    <a:pt x="866176" y="711599"/>
                  </a:lnTo>
                  <a:lnTo>
                    <a:pt x="832268" y="738494"/>
                  </a:lnTo>
                  <a:lnTo>
                    <a:pt x="798248" y="761293"/>
                  </a:lnTo>
                  <a:lnTo>
                    <a:pt x="764224" y="779609"/>
                  </a:lnTo>
                  <a:lnTo>
                    <a:pt x="696601" y="801257"/>
                  </a:lnTo>
                  <a:lnTo>
                    <a:pt x="663219" y="803821"/>
                  </a:lnTo>
                  <a:lnTo>
                    <a:pt x="631599" y="800786"/>
                  </a:lnTo>
                  <a:lnTo>
                    <a:pt x="566562" y="778411"/>
                  </a:lnTo>
                  <a:lnTo>
                    <a:pt x="499983" y="736831"/>
                  </a:lnTo>
                  <a:lnTo>
                    <a:pt x="466434" y="709788"/>
                  </a:lnTo>
                  <a:lnTo>
                    <a:pt x="432883" y="679085"/>
                  </a:lnTo>
                  <a:lnTo>
                    <a:pt x="399457" y="645100"/>
                  </a:lnTo>
                  <a:lnTo>
                    <a:pt x="366284" y="608214"/>
                  </a:lnTo>
                  <a:lnTo>
                    <a:pt x="333493" y="568806"/>
                  </a:lnTo>
                  <a:lnTo>
                    <a:pt x="301210" y="527258"/>
                  </a:lnTo>
                  <a:lnTo>
                    <a:pt x="269563" y="483948"/>
                  </a:lnTo>
                  <a:lnTo>
                    <a:pt x="238680" y="439257"/>
                  </a:lnTo>
                  <a:lnTo>
                    <a:pt x="208690" y="393565"/>
                  </a:lnTo>
                  <a:lnTo>
                    <a:pt x="179719" y="347253"/>
                  </a:lnTo>
                  <a:lnTo>
                    <a:pt x="151896" y="300699"/>
                  </a:lnTo>
                  <a:lnTo>
                    <a:pt x="125349" y="254284"/>
                  </a:lnTo>
                  <a:lnTo>
                    <a:pt x="100204" y="208389"/>
                  </a:lnTo>
                  <a:lnTo>
                    <a:pt x="76590" y="163392"/>
                  </a:lnTo>
                  <a:lnTo>
                    <a:pt x="54635" y="119675"/>
                  </a:lnTo>
                  <a:lnTo>
                    <a:pt x="34466" y="77617"/>
                  </a:lnTo>
                  <a:lnTo>
                    <a:pt x="16212" y="37599"/>
                  </a:lnTo>
                  <a:lnTo>
                    <a:pt x="0" y="0"/>
                  </a:lnTo>
                </a:path>
                <a:path w="1320800" h="1326514">
                  <a:moveTo>
                    <a:pt x="1228788" y="0"/>
                  </a:moveTo>
                  <a:lnTo>
                    <a:pt x="1222392" y="42513"/>
                  </a:lnTo>
                  <a:lnTo>
                    <a:pt x="1215035" y="87429"/>
                  </a:lnTo>
                  <a:lnTo>
                    <a:pt x="1206742" y="134500"/>
                  </a:lnTo>
                  <a:lnTo>
                    <a:pt x="1197533" y="183478"/>
                  </a:lnTo>
                  <a:lnTo>
                    <a:pt x="1187433" y="234118"/>
                  </a:lnTo>
                  <a:lnTo>
                    <a:pt x="1176463" y="286172"/>
                  </a:lnTo>
                  <a:lnTo>
                    <a:pt x="1164646" y="339392"/>
                  </a:lnTo>
                  <a:lnTo>
                    <a:pt x="1152004" y="393532"/>
                  </a:lnTo>
                  <a:lnTo>
                    <a:pt x="1138560" y="448344"/>
                  </a:lnTo>
                  <a:lnTo>
                    <a:pt x="1124337" y="503583"/>
                  </a:lnTo>
                  <a:lnTo>
                    <a:pt x="1109357" y="558999"/>
                  </a:lnTo>
                  <a:lnTo>
                    <a:pt x="1093642" y="614347"/>
                  </a:lnTo>
                  <a:lnTo>
                    <a:pt x="1077216" y="669379"/>
                  </a:lnTo>
                  <a:lnTo>
                    <a:pt x="1060100" y="723849"/>
                  </a:lnTo>
                  <a:lnTo>
                    <a:pt x="1042318" y="777508"/>
                  </a:lnTo>
                  <a:lnTo>
                    <a:pt x="1023891" y="830111"/>
                  </a:lnTo>
                  <a:lnTo>
                    <a:pt x="1004843" y="881410"/>
                  </a:lnTo>
                  <a:lnTo>
                    <a:pt x="985195" y="931158"/>
                  </a:lnTo>
                  <a:lnTo>
                    <a:pt x="964971" y="979107"/>
                  </a:lnTo>
                  <a:lnTo>
                    <a:pt x="944193" y="1025011"/>
                  </a:lnTo>
                  <a:lnTo>
                    <a:pt x="922883" y="1068623"/>
                  </a:lnTo>
                  <a:lnTo>
                    <a:pt x="901064" y="1109696"/>
                  </a:lnTo>
                  <a:lnTo>
                    <a:pt x="878759" y="1147982"/>
                  </a:lnTo>
                  <a:lnTo>
                    <a:pt x="855990" y="1183235"/>
                  </a:lnTo>
                  <a:lnTo>
                    <a:pt x="832779" y="1215207"/>
                  </a:lnTo>
                  <a:lnTo>
                    <a:pt x="785124" y="1268321"/>
                  </a:lnTo>
                  <a:lnTo>
                    <a:pt x="735974" y="1305348"/>
                  </a:lnTo>
                  <a:lnTo>
                    <a:pt x="685510" y="1324310"/>
                  </a:lnTo>
                  <a:lnTo>
                    <a:pt x="659841" y="1326400"/>
                  </a:lnTo>
                  <a:lnTo>
                    <a:pt x="635581" y="1323468"/>
                  </a:lnTo>
                  <a:lnTo>
                    <a:pt x="587443" y="1303109"/>
                  </a:lnTo>
                  <a:lnTo>
                    <a:pt x="540014" y="1265043"/>
                  </a:lnTo>
                  <a:lnTo>
                    <a:pt x="493533" y="1211212"/>
                  </a:lnTo>
                  <a:lnTo>
                    <a:pt x="470723" y="1178991"/>
                  </a:lnTo>
                  <a:lnTo>
                    <a:pt x="448240" y="1143558"/>
                  </a:lnTo>
                  <a:lnTo>
                    <a:pt x="426113" y="1105153"/>
                  </a:lnTo>
                  <a:lnTo>
                    <a:pt x="404372" y="1064021"/>
                  </a:lnTo>
                  <a:lnTo>
                    <a:pt x="383048" y="1020404"/>
                  </a:lnTo>
                  <a:lnTo>
                    <a:pt x="362170" y="974544"/>
                  </a:lnTo>
                  <a:lnTo>
                    <a:pt x="341768" y="926685"/>
                  </a:lnTo>
                  <a:lnTo>
                    <a:pt x="321872" y="877069"/>
                  </a:lnTo>
                  <a:lnTo>
                    <a:pt x="302512" y="825939"/>
                  </a:lnTo>
                  <a:lnTo>
                    <a:pt x="283717" y="773538"/>
                  </a:lnTo>
                  <a:lnTo>
                    <a:pt x="265518" y="720108"/>
                  </a:lnTo>
                  <a:lnTo>
                    <a:pt x="247944" y="665892"/>
                  </a:lnTo>
                  <a:lnTo>
                    <a:pt x="231026" y="611132"/>
                  </a:lnTo>
                  <a:lnTo>
                    <a:pt x="214793" y="556073"/>
                  </a:lnTo>
                  <a:lnTo>
                    <a:pt x="199275" y="500955"/>
                  </a:lnTo>
                  <a:lnTo>
                    <a:pt x="184501" y="446022"/>
                  </a:lnTo>
                  <a:lnTo>
                    <a:pt x="170503" y="391517"/>
                  </a:lnTo>
                  <a:lnTo>
                    <a:pt x="157309" y="337683"/>
                  </a:lnTo>
                  <a:lnTo>
                    <a:pt x="144950" y="284761"/>
                  </a:lnTo>
                  <a:lnTo>
                    <a:pt x="133455" y="232995"/>
                  </a:lnTo>
                  <a:lnTo>
                    <a:pt x="122854" y="182628"/>
                  </a:lnTo>
                  <a:lnTo>
                    <a:pt x="113177" y="133902"/>
                  </a:lnTo>
                  <a:lnTo>
                    <a:pt x="104455" y="87060"/>
                  </a:lnTo>
                  <a:lnTo>
                    <a:pt x="96716" y="42345"/>
                  </a:lnTo>
                  <a:lnTo>
                    <a:pt x="89992" y="0"/>
                  </a:lnTo>
                </a:path>
              </a:pathLst>
            </a:custGeom>
            <a:ln w="7620">
              <a:solidFill>
                <a:srgbClr val="F68B1E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975959" y="2733353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2186" y="0"/>
                  </a:moveTo>
                  <a:lnTo>
                    <a:pt x="6400" y="0"/>
                  </a:lnTo>
                  <a:lnTo>
                    <a:pt x="0" y="6388"/>
                  </a:lnTo>
                  <a:lnTo>
                    <a:pt x="0" y="14287"/>
                  </a:lnTo>
                  <a:lnTo>
                    <a:pt x="0" y="22174"/>
                  </a:lnTo>
                  <a:lnTo>
                    <a:pt x="6400" y="28575"/>
                  </a:lnTo>
                  <a:lnTo>
                    <a:pt x="22186" y="28575"/>
                  </a:lnTo>
                  <a:lnTo>
                    <a:pt x="28575" y="22174"/>
                  </a:lnTo>
                  <a:lnTo>
                    <a:pt x="28575" y="6388"/>
                  </a:lnTo>
                  <a:lnTo>
                    <a:pt x="22186" y="0"/>
                  </a:lnTo>
                  <a:close/>
                </a:path>
              </a:pathLst>
            </a:custGeom>
            <a:solidFill>
              <a:srgbClr val="F68B1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975959" y="2733353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0" y="14287"/>
                  </a:moveTo>
                  <a:lnTo>
                    <a:pt x="0" y="6388"/>
                  </a:lnTo>
                  <a:lnTo>
                    <a:pt x="6400" y="0"/>
                  </a:lnTo>
                  <a:lnTo>
                    <a:pt x="14287" y="0"/>
                  </a:lnTo>
                  <a:lnTo>
                    <a:pt x="22186" y="0"/>
                  </a:lnTo>
                  <a:lnTo>
                    <a:pt x="28575" y="6388"/>
                  </a:lnTo>
                  <a:lnTo>
                    <a:pt x="28575" y="14287"/>
                  </a:lnTo>
                  <a:lnTo>
                    <a:pt x="28575" y="22174"/>
                  </a:lnTo>
                  <a:lnTo>
                    <a:pt x="22186" y="28575"/>
                  </a:lnTo>
                  <a:lnTo>
                    <a:pt x="14287" y="28575"/>
                  </a:lnTo>
                  <a:lnTo>
                    <a:pt x="6400" y="28575"/>
                  </a:lnTo>
                  <a:lnTo>
                    <a:pt x="0" y="22174"/>
                  </a:lnTo>
                  <a:lnTo>
                    <a:pt x="0" y="14287"/>
                  </a:lnTo>
                  <a:close/>
                </a:path>
              </a:pathLst>
            </a:custGeom>
            <a:ln w="6350">
              <a:solidFill>
                <a:srgbClr val="F68B1E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2002434" y="2745204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22174" y="0"/>
                  </a:moveTo>
                  <a:lnTo>
                    <a:pt x="6400" y="0"/>
                  </a:lnTo>
                  <a:lnTo>
                    <a:pt x="0" y="6400"/>
                  </a:lnTo>
                  <a:lnTo>
                    <a:pt x="0" y="14287"/>
                  </a:lnTo>
                  <a:lnTo>
                    <a:pt x="0" y="22174"/>
                  </a:lnTo>
                  <a:lnTo>
                    <a:pt x="6400" y="28575"/>
                  </a:lnTo>
                  <a:lnTo>
                    <a:pt x="22174" y="28575"/>
                  </a:lnTo>
                  <a:lnTo>
                    <a:pt x="28575" y="22174"/>
                  </a:lnTo>
                  <a:lnTo>
                    <a:pt x="28575" y="6400"/>
                  </a:lnTo>
                  <a:lnTo>
                    <a:pt x="22174" y="0"/>
                  </a:lnTo>
                  <a:close/>
                </a:path>
              </a:pathLst>
            </a:custGeom>
            <a:solidFill>
              <a:srgbClr val="F7941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2002434" y="2745204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>
                  <a:moveTo>
                    <a:pt x="0" y="14287"/>
                  </a:moveTo>
                  <a:lnTo>
                    <a:pt x="0" y="6400"/>
                  </a:lnTo>
                  <a:lnTo>
                    <a:pt x="6400" y="0"/>
                  </a:lnTo>
                  <a:lnTo>
                    <a:pt x="14287" y="0"/>
                  </a:lnTo>
                  <a:lnTo>
                    <a:pt x="22174" y="0"/>
                  </a:lnTo>
                  <a:lnTo>
                    <a:pt x="28575" y="6400"/>
                  </a:lnTo>
                  <a:lnTo>
                    <a:pt x="28575" y="14287"/>
                  </a:lnTo>
                  <a:lnTo>
                    <a:pt x="28575" y="22174"/>
                  </a:lnTo>
                  <a:lnTo>
                    <a:pt x="22174" y="28575"/>
                  </a:lnTo>
                  <a:lnTo>
                    <a:pt x="14287" y="28575"/>
                  </a:lnTo>
                  <a:lnTo>
                    <a:pt x="6400" y="28575"/>
                  </a:lnTo>
                  <a:lnTo>
                    <a:pt x="0" y="22174"/>
                  </a:lnTo>
                  <a:lnTo>
                    <a:pt x="0" y="14287"/>
                  </a:lnTo>
                  <a:close/>
                </a:path>
              </a:pathLst>
            </a:custGeom>
            <a:ln w="6350">
              <a:solidFill>
                <a:srgbClr val="F68B1E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5" name="object 65"/>
          <p:cNvSpPr txBox="1"/>
          <p:nvPr/>
        </p:nvSpPr>
        <p:spPr>
          <a:xfrm>
            <a:off x="2294661" y="3769206"/>
            <a:ext cx="736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425">
                <a:solidFill>
                  <a:srgbClr val="231F20"/>
                </a:solidFill>
                <a:latin typeface="Georgia"/>
                <a:cs typeface="Georgia"/>
              </a:rPr>
              <a:t>𝑥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983054" y="3805071"/>
            <a:ext cx="6667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5">
                <a:solidFill>
                  <a:srgbClr val="231F20"/>
                </a:solidFill>
                <a:latin typeface="Georgia"/>
                <a:cs typeface="Georgia"/>
              </a:rPr>
              <a:t>1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914628" y="3806899"/>
            <a:ext cx="13716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5">
                <a:solidFill>
                  <a:srgbClr val="231F20"/>
                </a:solidFill>
                <a:latin typeface="Georgia"/>
                <a:cs typeface="Georgia"/>
              </a:rPr>
              <a:t>_1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413210" y="2357443"/>
            <a:ext cx="7239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25">
                <a:solidFill>
                  <a:srgbClr val="231F20"/>
                </a:solidFill>
                <a:latin typeface="Georgia"/>
                <a:cs typeface="Georgia"/>
              </a:rPr>
              <a:t>y</a:t>
            </a:r>
            <a:endParaRPr sz="800">
              <a:latin typeface="Georgia"/>
              <a:cs typeface="Georgia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988890" y="2815760"/>
            <a:ext cx="806450" cy="996315"/>
            <a:chOff x="988890" y="2815760"/>
            <a:chExt cx="806450" cy="996315"/>
          </a:xfrm>
        </p:grpSpPr>
        <p:sp>
          <p:nvSpPr>
            <p:cNvPr id="70" name="object 70"/>
            <p:cNvSpPr/>
            <p:nvPr/>
          </p:nvSpPr>
          <p:spPr>
            <a:xfrm>
              <a:off x="991430" y="3760151"/>
              <a:ext cx="0" cy="49530"/>
            </a:xfrm>
            <a:custGeom>
              <a:avLst/>
              <a:gdLst/>
              <a:ahLst/>
              <a:cxnLst/>
              <a:rect l="l" t="t" r="r" b="b"/>
              <a:pathLst>
                <a:path w="0" h="49529">
                  <a:moveTo>
                    <a:pt x="0" y="0"/>
                  </a:moveTo>
                  <a:lnTo>
                    <a:pt x="0" y="48983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1731119" y="2817347"/>
              <a:ext cx="52705" cy="243204"/>
            </a:xfrm>
            <a:custGeom>
              <a:avLst/>
              <a:gdLst/>
              <a:ahLst/>
              <a:cxnLst/>
              <a:rect l="l" t="t" r="r" b="b"/>
              <a:pathLst>
                <a:path w="52705" h="243205">
                  <a:moveTo>
                    <a:pt x="0" y="0"/>
                  </a:moveTo>
                  <a:lnTo>
                    <a:pt x="52095" y="243204"/>
                  </a:lnTo>
                </a:path>
              </a:pathLst>
            </a:custGeom>
            <a:ln w="3175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1767958" y="3049268"/>
              <a:ext cx="27305" cy="38735"/>
            </a:xfrm>
            <a:custGeom>
              <a:avLst/>
              <a:gdLst/>
              <a:ahLst/>
              <a:cxnLst/>
              <a:rect l="l" t="t" r="r" b="b"/>
              <a:pathLst>
                <a:path w="27305" h="38735">
                  <a:moveTo>
                    <a:pt x="26936" y="0"/>
                  </a:moveTo>
                  <a:lnTo>
                    <a:pt x="15252" y="11290"/>
                  </a:lnTo>
                  <a:lnTo>
                    <a:pt x="0" y="5727"/>
                  </a:lnTo>
                  <a:lnTo>
                    <a:pt x="20980" y="38239"/>
                  </a:lnTo>
                  <a:lnTo>
                    <a:pt x="26936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1625748" y="3496930"/>
              <a:ext cx="0" cy="231140"/>
            </a:xfrm>
            <a:custGeom>
              <a:avLst/>
              <a:gdLst/>
              <a:ahLst/>
              <a:cxnLst/>
              <a:rect l="l" t="t" r="r" b="b"/>
              <a:pathLst>
                <a:path w="0" h="231139">
                  <a:moveTo>
                    <a:pt x="0" y="23094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1603523" y="3452478"/>
              <a:ext cx="44450" cy="59690"/>
            </a:xfrm>
            <a:custGeom>
              <a:avLst/>
              <a:gdLst/>
              <a:ahLst/>
              <a:cxnLst/>
              <a:rect l="l" t="t" r="r" b="b"/>
              <a:pathLst>
                <a:path w="44450" h="59689">
                  <a:moveTo>
                    <a:pt x="22225" y="0"/>
                  </a:moveTo>
                  <a:lnTo>
                    <a:pt x="0" y="59258"/>
                  </a:lnTo>
                  <a:lnTo>
                    <a:pt x="22225" y="44450"/>
                  </a:lnTo>
                  <a:lnTo>
                    <a:pt x="44450" y="59258"/>
                  </a:lnTo>
                  <a:lnTo>
                    <a:pt x="22225" y="0"/>
                  </a:lnTo>
                  <a:close/>
                </a:path>
              </a:pathLst>
            </a:custGeom>
            <a:solidFill>
              <a:srgbClr val="00AEE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1625748" y="3232425"/>
              <a:ext cx="0" cy="264795"/>
            </a:xfrm>
            <a:custGeom>
              <a:avLst/>
              <a:gdLst/>
              <a:ahLst/>
              <a:cxnLst/>
              <a:rect l="l" t="t" r="r" b="b"/>
              <a:pathLst>
                <a:path w="0" h="264795">
                  <a:moveTo>
                    <a:pt x="0" y="264502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6" name="object 76"/>
          <p:cNvSpPr txBox="1"/>
          <p:nvPr/>
        </p:nvSpPr>
        <p:spPr>
          <a:xfrm>
            <a:off x="686469" y="2696512"/>
            <a:ext cx="295910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30">
                <a:solidFill>
                  <a:srgbClr val="231F20"/>
                </a:solidFill>
                <a:latin typeface="Georgia"/>
                <a:cs typeface="Georgia"/>
              </a:rPr>
              <a:t>(_1,</a:t>
            </a:r>
            <a:r>
              <a:rPr dirty="0" sz="800" spc="-3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800" spc="-45">
                <a:solidFill>
                  <a:srgbClr val="231F20"/>
                </a:solidFill>
                <a:latin typeface="Georgia"/>
                <a:cs typeface="Georgia"/>
              </a:rPr>
              <a:t>2)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039578" y="2709516"/>
            <a:ext cx="22923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-40">
                <a:solidFill>
                  <a:srgbClr val="231F20"/>
                </a:solidFill>
                <a:latin typeface="Georgia"/>
                <a:cs typeface="Georgia"/>
              </a:rPr>
              <a:t>(1,</a:t>
            </a:r>
            <a:r>
              <a:rPr dirty="0" sz="800" spc="-4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800" spc="-45">
                <a:solidFill>
                  <a:srgbClr val="231F20"/>
                </a:solidFill>
                <a:latin typeface="Georgia"/>
                <a:cs typeface="Georgia"/>
              </a:rPr>
              <a:t>2)</a:t>
            </a:r>
            <a:endParaRPr sz="800">
              <a:latin typeface="Georgia"/>
              <a:cs typeface="Georgia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303505" y="3311128"/>
            <a:ext cx="10160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40">
                <a:solidFill>
                  <a:srgbClr val="231F20"/>
                </a:solidFill>
                <a:latin typeface="Georgia"/>
                <a:cs typeface="Georgia"/>
              </a:rPr>
              <a:t>D</a:t>
            </a:r>
            <a:endParaRPr sz="850">
              <a:latin typeface="Georgia"/>
              <a:cs typeface="Georgia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816807" y="3404613"/>
            <a:ext cx="352425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120">
                <a:solidFill>
                  <a:srgbClr val="231F20"/>
                </a:solidFill>
                <a:latin typeface="Georgia"/>
                <a:cs typeface="Georgia"/>
              </a:rPr>
              <a:t>y=</a:t>
            </a:r>
            <a:r>
              <a:rPr dirty="0" sz="850" spc="16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850" spc="175">
                <a:solidFill>
                  <a:srgbClr val="231F20"/>
                </a:solidFill>
                <a:latin typeface="Georgia"/>
                <a:cs typeface="Georgia"/>
              </a:rPr>
              <a:t>≈</a:t>
            </a:r>
            <a:endParaRPr sz="850">
              <a:latin typeface="Georgia"/>
              <a:cs typeface="Georgia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1518757" y="2642918"/>
            <a:ext cx="454659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190">
                <a:solidFill>
                  <a:srgbClr val="231F20"/>
                </a:solidFill>
                <a:latin typeface="Georgia"/>
                <a:cs typeface="Georgia"/>
              </a:rPr>
              <a:t>y=1+≈</a:t>
            </a:r>
            <a:endParaRPr sz="850">
              <a:latin typeface="Georgia"/>
              <a:cs typeface="Georgia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685800" y="2417592"/>
            <a:ext cx="1676400" cy="1600835"/>
            <a:chOff x="685800" y="2417592"/>
            <a:chExt cx="1676400" cy="1600835"/>
          </a:xfrm>
        </p:grpSpPr>
        <p:sp>
          <p:nvSpPr>
            <p:cNvPr id="82" name="object 82"/>
            <p:cNvSpPr/>
            <p:nvPr/>
          </p:nvSpPr>
          <p:spPr>
            <a:xfrm>
              <a:off x="685800" y="3760151"/>
              <a:ext cx="1635760" cy="49530"/>
            </a:xfrm>
            <a:custGeom>
              <a:avLst/>
              <a:gdLst/>
              <a:ahLst/>
              <a:cxnLst/>
              <a:rect l="l" t="t" r="r" b="b"/>
              <a:pathLst>
                <a:path w="1635760" h="49529">
                  <a:moveTo>
                    <a:pt x="0" y="24485"/>
                  </a:moveTo>
                  <a:lnTo>
                    <a:pt x="1635721" y="24485"/>
                  </a:lnTo>
                </a:path>
                <a:path w="1635760" h="49529">
                  <a:moveTo>
                    <a:pt x="1328534" y="0"/>
                  </a:moveTo>
                  <a:lnTo>
                    <a:pt x="1328534" y="48983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2307958" y="3764316"/>
              <a:ext cx="54610" cy="41275"/>
            </a:xfrm>
            <a:custGeom>
              <a:avLst/>
              <a:gdLst/>
              <a:ahLst/>
              <a:cxnLst/>
              <a:rect l="l" t="t" r="r" b="b"/>
              <a:pathLst>
                <a:path w="54610" h="41275">
                  <a:moveTo>
                    <a:pt x="0" y="0"/>
                  </a:moveTo>
                  <a:lnTo>
                    <a:pt x="13563" y="20320"/>
                  </a:lnTo>
                  <a:lnTo>
                    <a:pt x="0" y="40652"/>
                  </a:lnTo>
                  <a:lnTo>
                    <a:pt x="54190" y="20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1503653" y="2458236"/>
              <a:ext cx="0" cy="1560195"/>
            </a:xfrm>
            <a:custGeom>
              <a:avLst/>
              <a:gdLst/>
              <a:ahLst/>
              <a:cxnLst/>
              <a:rect l="l" t="t" r="r" b="b"/>
              <a:pathLst>
                <a:path w="0" h="1560195">
                  <a:moveTo>
                    <a:pt x="0" y="1560080"/>
                  </a:moveTo>
                  <a:lnTo>
                    <a:pt x="0" y="0"/>
                  </a:lnTo>
                </a:path>
              </a:pathLst>
            </a:custGeom>
            <a:ln w="508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1483333" y="2417592"/>
              <a:ext cx="40640" cy="54610"/>
            </a:xfrm>
            <a:custGeom>
              <a:avLst/>
              <a:gdLst/>
              <a:ahLst/>
              <a:cxnLst/>
              <a:rect l="l" t="t" r="r" b="b"/>
              <a:pathLst>
                <a:path w="40640" h="54610">
                  <a:moveTo>
                    <a:pt x="20319" y="0"/>
                  </a:moveTo>
                  <a:lnTo>
                    <a:pt x="0" y="54190"/>
                  </a:lnTo>
                  <a:lnTo>
                    <a:pt x="20319" y="40640"/>
                  </a:lnTo>
                  <a:lnTo>
                    <a:pt x="40639" y="54190"/>
                  </a:lnTo>
                  <a:lnTo>
                    <a:pt x="20319" y="0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6" name="object 86"/>
          <p:cNvSpPr txBox="1"/>
          <p:nvPr/>
        </p:nvSpPr>
        <p:spPr>
          <a:xfrm>
            <a:off x="674305" y="4118149"/>
            <a:ext cx="53213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FIGUR</a:t>
            </a:r>
            <a:r>
              <a:rPr dirty="0" sz="950" spc="-9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 b="1">
                <a:solidFill>
                  <a:srgbClr val="231F20"/>
                </a:solidFill>
                <a:latin typeface="Tahoma"/>
                <a:cs typeface="Tahoma"/>
              </a:rPr>
              <a:t>8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-21753" y="2941076"/>
            <a:ext cx="252729" cy="4177665"/>
          </a:xfrm>
          <a:prstGeom prst="rect">
            <a:avLst/>
          </a:prstGeom>
        </p:spPr>
        <p:txBody>
          <a:bodyPr wrap="square" lIns="0" tIns="11430" rIns="0" bIns="0" rtlCol="0" vert="vert270">
            <a:spAutoFit/>
          </a:bodyPr>
          <a:lstStyle/>
          <a:p>
            <a:pPr marL="12700" marR="5080">
              <a:lnSpc>
                <a:spcPts val="900"/>
              </a:lnSpc>
              <a:spcBef>
                <a:spcPts val="90"/>
              </a:spcBef>
            </a:pP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© </a:t>
            </a:r>
            <a:r>
              <a:rPr dirty="0" sz="800" spc="-20">
                <a:solidFill>
                  <a:srgbClr val="231F20"/>
                </a:solidFill>
                <a:latin typeface="Times New Roman"/>
                <a:cs typeface="Times New Roman"/>
              </a:rPr>
              <a:t>2016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Cengage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Learning. All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Rights Reserved.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content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is not yet 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final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and Cengage </a:t>
            </a:r>
            <a:r>
              <a:rPr dirty="0" sz="800" spc="15">
                <a:solidFill>
                  <a:srgbClr val="231F20"/>
                </a:solidFill>
                <a:latin typeface="Times New Roman"/>
                <a:cs typeface="Times New Roman"/>
              </a:rPr>
              <a:t>Learning </a:t>
            </a:r>
            <a:r>
              <a:rPr dirty="0" sz="800" spc="-1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does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not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guarantee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page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will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contain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current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material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or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match the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published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product.</a:t>
            </a:r>
            <a:endParaRPr sz="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20700" y="323850"/>
            <a:ext cx="1252220" cy="1473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1100"/>
              </a:lnSpc>
            </a:pPr>
            <a:r>
              <a:rPr dirty="0" sz="1000" spc="-105" b="1">
                <a:solidFill>
                  <a:srgbClr val="231F20"/>
                </a:solidFill>
                <a:latin typeface="Tahoma"/>
                <a:cs typeface="Tahoma"/>
              </a:rPr>
              <a:t>6</a:t>
            </a:r>
            <a:r>
              <a:rPr dirty="0" sz="1000" spc="-105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7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700" spc="-5">
                <a:solidFill>
                  <a:srgbClr val="F7941D"/>
                </a:solidFill>
                <a:latin typeface="Lucida Sans Unicode"/>
                <a:cs typeface="Lucida Sans Unicode"/>
              </a:rPr>
              <a:t>■</a:t>
            </a:r>
            <a:r>
              <a:rPr dirty="0" sz="700">
                <a:solidFill>
                  <a:srgbClr val="F7941D"/>
                </a:solidFill>
                <a:latin typeface="Lucida Sans Unicode"/>
                <a:cs typeface="Lucida Sans Unicode"/>
              </a:rPr>
              <a:t>  </a:t>
            </a:r>
            <a:r>
              <a:rPr dirty="0" sz="700" spc="-95">
                <a:solidFill>
                  <a:srgbClr val="F7941D"/>
                </a:solidFill>
                <a:latin typeface="Lucida Sans Unicode"/>
                <a:cs typeface="Lucida Sans Unicode"/>
              </a:rPr>
              <a:t> </a:t>
            </a:r>
            <a:r>
              <a:rPr dirty="0" sz="800" spc="-50" b="1">
                <a:solidFill>
                  <a:srgbClr val="231F20"/>
                </a:solidFill>
                <a:latin typeface="Tahoma"/>
                <a:cs typeface="Tahoma"/>
              </a:rPr>
              <a:t>DOUBL</a:t>
            </a:r>
            <a:r>
              <a:rPr dirty="0" sz="800" spc="-6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800" spc="-4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800" spc="-80" b="1">
                <a:solidFill>
                  <a:srgbClr val="231F20"/>
                </a:solidFill>
                <a:latin typeface="Tahoma"/>
                <a:cs typeface="Tahoma"/>
              </a:rPr>
              <a:t>INTEG</a:t>
            </a:r>
            <a:r>
              <a:rPr dirty="0" sz="800" spc="-85" b="1">
                <a:solidFill>
                  <a:srgbClr val="231F20"/>
                </a:solidFill>
                <a:latin typeface="Tahoma"/>
                <a:cs typeface="Tahoma"/>
              </a:rPr>
              <a:t>R</a:t>
            </a:r>
            <a:r>
              <a:rPr dirty="0" sz="800" spc="-45" b="1">
                <a:solidFill>
                  <a:srgbClr val="231F20"/>
                </a:solidFill>
                <a:latin typeface="Tahoma"/>
                <a:cs typeface="Tahoma"/>
              </a:rPr>
              <a:t>ALS</a:t>
            </a:r>
            <a:endParaRPr sz="8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56048" y="1271473"/>
            <a:ext cx="723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41600" y="653406"/>
            <a:ext cx="2910840" cy="618490"/>
          </a:xfrm>
          <a:prstGeom prst="rect">
            <a:avLst/>
          </a:prstGeom>
        </p:spPr>
        <p:txBody>
          <a:bodyPr wrap="square" lIns="0" tIns="9715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765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If </a:t>
            </a:r>
            <a:r>
              <a:rPr dirty="0" sz="1000" spc="-10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&gt;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equation</a:t>
            </a:r>
            <a:endParaRPr sz="1000">
              <a:latin typeface="Times New Roman"/>
              <a:cs typeface="Times New Roman"/>
            </a:endParaRPr>
          </a:p>
          <a:p>
            <a:pPr marL="1464945">
              <a:lnSpc>
                <a:spcPct val="100000"/>
              </a:lnSpc>
              <a:spcBef>
                <a:spcPts val="1000"/>
              </a:spcBef>
            </a:pP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280">
                <a:solidFill>
                  <a:srgbClr val="231F20"/>
                </a:solidFill>
                <a:latin typeface="Georgia"/>
                <a:cs typeface="Georgia"/>
              </a:rPr>
              <a:t>3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baseline="-9259" sz="900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baseline="-7407" sz="2250" spc="-555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baseline="-7407" sz="2250" spc="-405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baseline="-7407" sz="2250" spc="-27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476436" y="1538173"/>
            <a:ext cx="464883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38100" marR="3048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says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box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with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base</a:t>
            </a:r>
            <a:r>
              <a:rPr dirty="0" sz="1000" spc="-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height</a:t>
            </a:r>
            <a:r>
              <a:rPr dirty="0" sz="1000" spc="9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baseline="-9259" sz="900" spc="-7">
                <a:solidFill>
                  <a:srgbClr val="231F20"/>
                </a:solidFill>
                <a:latin typeface="Times New Roman"/>
                <a:cs typeface="Times New Roman"/>
              </a:rPr>
              <a:t>ave</a:t>
            </a:r>
            <a:r>
              <a:rPr dirty="0" baseline="-9259" sz="900" spc="7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has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same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volume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as</a:t>
            </a:r>
            <a:r>
              <a:rPr dirty="0" sz="1000" spc="-5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solid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lies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under </a:t>
            </a:r>
            <a:r>
              <a:rPr dirty="0" sz="1000" spc="-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graph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dirty="0" sz="1000" spc="-1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[If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z</a:t>
            </a:r>
            <a:r>
              <a:rPr dirty="0" sz="1000" spc="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x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70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describes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mountainous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gion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you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chop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tops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  the mountains at height </a:t>
            </a:r>
            <a:r>
              <a:rPr dirty="0" sz="1000" spc="5" i="1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baseline="-9259" sz="900" spc="7">
                <a:solidFill>
                  <a:srgbClr val="231F20"/>
                </a:solidFill>
                <a:latin typeface="Times New Roman"/>
                <a:cs typeface="Times New Roman"/>
              </a:rPr>
              <a:t>ave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then you can use them to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fill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in the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valleys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so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that the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region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becomes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completely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flat.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See Figure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9.]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76500" y="2281123"/>
            <a:ext cx="4284345" cy="615950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38100" marR="30480" indent="1270">
              <a:lnSpc>
                <a:spcPts val="1200"/>
              </a:lnSpc>
              <a:spcBef>
                <a:spcPts val="290"/>
              </a:spcBef>
            </a:pPr>
            <a:r>
              <a:rPr dirty="0" sz="1100" spc="-45" b="1">
                <a:solidFill>
                  <a:srgbClr val="0079C1"/>
                </a:solidFill>
                <a:latin typeface="Trebuchet MS"/>
                <a:cs typeface="Trebuchet MS"/>
              </a:rPr>
              <a:t>EXAMPL</a:t>
            </a:r>
            <a:r>
              <a:rPr dirty="0" sz="1100" spc="-50" b="1">
                <a:solidFill>
                  <a:srgbClr val="0079C1"/>
                </a:solidFill>
                <a:latin typeface="Trebuchet MS"/>
                <a:cs typeface="Trebuchet MS"/>
              </a:rPr>
              <a:t>E</a:t>
            </a:r>
            <a:r>
              <a:rPr dirty="0" sz="1100" spc="-135" b="1">
                <a:solidFill>
                  <a:srgbClr val="0079C1"/>
                </a:solidFill>
                <a:latin typeface="Trebuchet MS"/>
                <a:cs typeface="Trebuchet MS"/>
              </a:rPr>
              <a:t> </a:t>
            </a:r>
            <a:r>
              <a:rPr dirty="0" sz="1150" spc="-85" b="1">
                <a:solidFill>
                  <a:srgbClr val="0079C1"/>
                </a:solidFill>
                <a:latin typeface="Trebuchet MS"/>
                <a:cs typeface="Trebuchet MS"/>
              </a:rPr>
              <a:t>4</a:t>
            </a:r>
            <a:r>
              <a:rPr dirty="0" sz="1150" spc="75" b="1">
                <a:solidFill>
                  <a:srgbClr val="0079C1"/>
                </a:solidFill>
                <a:latin typeface="Trebuchet MS"/>
                <a:cs typeface="Trebuchet MS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manu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f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acture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ha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modele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it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outpu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b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y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Cobb-Dougla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production 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endParaRPr sz="1000">
              <a:latin typeface="Times New Roman"/>
              <a:cs typeface="Times New Roman"/>
            </a:endParaRPr>
          </a:p>
          <a:p>
            <a:pPr marL="1788160">
              <a:lnSpc>
                <a:spcPct val="100000"/>
              </a:lnSpc>
              <a:spcBef>
                <a:spcPts val="860"/>
              </a:spcBef>
            </a:pP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P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7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baseline="37037" sz="900" spc="-7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baseline="37037" sz="900" spc="75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1000" spc="-1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baseline="37037" sz="900" spc="-7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baseline="37037" sz="9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01898" y="3062173"/>
            <a:ext cx="4596130" cy="2120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where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the number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of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monthly labor hours and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K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is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the monthly capital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investment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(in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units</a:t>
            </a:r>
            <a:r>
              <a:rPr dirty="0" sz="1000" spc="-6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$1000).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If</a:t>
            </a:r>
            <a:r>
              <a:rPr dirty="0" sz="1000" spc="-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 spc="-5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varies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roughly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evenly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from</a:t>
            </a:r>
            <a:r>
              <a:rPr dirty="0" sz="1000" spc="-6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5000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to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6000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6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monthly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capital</a:t>
            </a:r>
            <a:r>
              <a:rPr dirty="0" sz="1000" spc="-5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investment </a:t>
            </a:r>
            <a:r>
              <a:rPr dirty="0" sz="1000" spc="-2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varies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evenly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between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$20,000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and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$30,000,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find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average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monthly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output.</a:t>
            </a:r>
            <a:endParaRPr sz="1000">
              <a:latin typeface="Times New Roman"/>
              <a:cs typeface="Times New Roman"/>
            </a:endParaRPr>
          </a:p>
          <a:p>
            <a:pPr marL="12700" marR="182880" indent="635">
              <a:lnSpc>
                <a:spcPct val="100000"/>
              </a:lnSpc>
              <a:spcBef>
                <a:spcPts val="600"/>
              </a:spcBef>
            </a:pPr>
            <a:r>
              <a:rPr dirty="0" sz="900" spc="-75" b="1">
                <a:solidFill>
                  <a:srgbClr val="231F20"/>
                </a:solidFill>
                <a:latin typeface="Tahoma"/>
                <a:cs typeface="Tahoma"/>
              </a:rPr>
              <a:t>SOLUTIO</a:t>
            </a:r>
            <a:r>
              <a:rPr dirty="0" sz="900" spc="-105" b="1">
                <a:solidFill>
                  <a:srgbClr val="231F20"/>
                </a:solidFill>
                <a:latin typeface="Tahoma"/>
                <a:cs typeface="Tahoma"/>
              </a:rPr>
              <a:t>N</a:t>
            </a:r>
            <a:r>
              <a:rPr dirty="0" sz="90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900" spc="-7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0">
                <a:solidFill>
                  <a:srgbClr val="231F20"/>
                </a:solidFill>
                <a:latin typeface="Times New Roman"/>
                <a:cs typeface="Times New Roman"/>
              </a:rPr>
              <a:t>W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compute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erage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alue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of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function</a:t>
            </a:r>
            <a:r>
              <a:rPr dirty="0" sz="10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P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ov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er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rectangular 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region</a:t>
            </a:r>
            <a:r>
              <a:rPr dirty="0" sz="1000" spc="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defined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by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00">
              <a:latin typeface="Times New Roman"/>
              <a:cs typeface="Times New Roman"/>
            </a:endParaRPr>
          </a:p>
          <a:p>
            <a:pPr algn="ctr" marL="1270">
              <a:lnSpc>
                <a:spcPct val="100000"/>
              </a:lnSpc>
              <a:tabLst>
                <a:tab pos="1196975" algn="l"/>
              </a:tabLst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5000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6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 spc="5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6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6000	20</a:t>
            </a:r>
            <a:r>
              <a:rPr dirty="0" sz="10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4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1000" spc="2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185">
                <a:solidFill>
                  <a:srgbClr val="231F20"/>
                </a:solidFill>
                <a:latin typeface="Georgia"/>
                <a:cs typeface="Georgia"/>
              </a:rPr>
              <a:t>&lt;</a:t>
            </a:r>
            <a:r>
              <a:rPr dirty="0" sz="1000" spc="40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area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of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20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endParaRPr sz="1000">
              <a:latin typeface="Times New Roman"/>
              <a:cs typeface="Times New Roman"/>
            </a:endParaRPr>
          </a:p>
          <a:p>
            <a:pPr algn="ctr" marL="7620">
              <a:lnSpc>
                <a:spcPct val="100000"/>
              </a:lnSpc>
              <a:spcBef>
                <a:spcPts val="900"/>
              </a:spcBef>
            </a:pP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600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5000</a:t>
            </a:r>
            <a:r>
              <a:rPr dirty="0" sz="1000" spc="-170">
                <a:solidFill>
                  <a:srgbClr val="231F20"/>
                </a:solidFill>
                <a:latin typeface="Tahoma"/>
                <a:cs typeface="Tahoma"/>
              </a:rPr>
              <a:t>ds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1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1000" spc="-20">
                <a:solidFill>
                  <a:srgbClr val="231F20"/>
                </a:solidFill>
                <a:latin typeface="Lucida Sans Unicode"/>
                <a:cs typeface="Lucida Sans Unicode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00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So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average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value</a:t>
            </a:r>
            <a:r>
              <a:rPr dirty="0" sz="1000" spc="-2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65041" y="5451043"/>
            <a:ext cx="13208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v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e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87825" y="5386273"/>
            <a:ext cx="35306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4315" algn="l"/>
              </a:tabLst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P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	</a:t>
            </a: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56557" y="5271973"/>
            <a:ext cx="302895" cy="381000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 u="sng" sz="1000" spc="6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1000" spc="114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endParaRPr sz="1000">
              <a:latin typeface="Times New Roman"/>
              <a:cs typeface="Times New Roman"/>
            </a:endParaRPr>
          </a:p>
          <a:p>
            <a:pPr marL="28575">
              <a:lnSpc>
                <a:spcPct val="100000"/>
              </a:lnSpc>
              <a:spcBef>
                <a:spcPts val="200"/>
              </a:spcBef>
            </a:pPr>
            <a:r>
              <a:rPr dirty="0" sz="1000" spc="-9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r>
              <a:rPr dirty="0" sz="1000" spc="-90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9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r>
              <a:rPr dirty="0" sz="1000" spc="-9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62144" y="5345633"/>
            <a:ext cx="14478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3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088408" y="5578043"/>
            <a:ext cx="7239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i="1">
                <a:solidFill>
                  <a:srgbClr val="231F20"/>
                </a:solidFill>
                <a:latin typeface="Times New Roman"/>
                <a:cs typeface="Times New Roman"/>
              </a:rPr>
              <a:t>R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19218" y="5386273"/>
            <a:ext cx="59817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P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A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08654" y="5906973"/>
            <a:ext cx="1314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14114" y="5818073"/>
            <a:ext cx="889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768293" y="6005398"/>
            <a:ext cx="387350" cy="0"/>
          </a:xfrm>
          <a:custGeom>
            <a:avLst/>
            <a:gdLst/>
            <a:ahLst/>
            <a:cxnLst/>
            <a:rect l="l" t="t" r="r" b="b"/>
            <a:pathLst>
              <a:path w="387350" h="0">
                <a:moveTo>
                  <a:pt x="0" y="0"/>
                </a:moveTo>
                <a:lnTo>
                  <a:pt x="386791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3771468" y="5995873"/>
            <a:ext cx="3746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00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70908" y="5866333"/>
            <a:ext cx="30353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7490" algn="l"/>
              </a:tabLst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1500" spc="-40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43095" y="5868873"/>
            <a:ext cx="32702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6000  </a:t>
            </a:r>
            <a:r>
              <a:rPr dirty="0" sz="6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220159" y="6033998"/>
            <a:ext cx="32702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5000  </a:t>
            </a:r>
            <a:r>
              <a:rPr dirty="0" sz="6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576241" y="5906973"/>
            <a:ext cx="75819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45" i="1">
                <a:solidFill>
                  <a:srgbClr val="231F20"/>
                </a:solidFill>
                <a:latin typeface="Times New Roman"/>
                <a:cs typeface="Times New Roman"/>
              </a:rPr>
              <a:t>P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d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608654" y="6427673"/>
            <a:ext cx="1314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71467" y="6516572"/>
            <a:ext cx="3746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00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170908" y="6387033"/>
            <a:ext cx="31623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7490" algn="l"/>
              </a:tabLst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55592" y="6338773"/>
            <a:ext cx="81470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9415" algn="l"/>
              </a:tabLst>
            </a:pP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   </a:t>
            </a:r>
            <a:r>
              <a:rPr dirty="0" u="sng" sz="1000" spc="-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1	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6000  </a:t>
            </a:r>
            <a:r>
              <a:rPr dirty="0" sz="600" spc="3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220159" y="6554699"/>
            <a:ext cx="32702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5000  </a:t>
            </a:r>
            <a:r>
              <a:rPr dirty="0" sz="600" spc="3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773701" y="6427673"/>
            <a:ext cx="31305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sz="6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6    </a:t>
            </a:r>
            <a:r>
              <a:rPr dirty="0" sz="600" spc="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sz="6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576241" y="6427673"/>
            <a:ext cx="8559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8955" algn="l"/>
              </a:tabLst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70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K	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 d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08652" y="6948372"/>
            <a:ext cx="1314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771467" y="7037272"/>
            <a:ext cx="3746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00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755592" y="6859472"/>
            <a:ext cx="66611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9415" algn="l"/>
              </a:tabLst>
            </a:pP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   </a:t>
            </a:r>
            <a:r>
              <a:rPr dirty="0" u="sng" sz="1000" spc="-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1	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6000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220157" y="7075398"/>
            <a:ext cx="17843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5000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489982" y="6897572"/>
            <a:ext cx="3689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22222" sz="1500" spc="-7">
                <a:solidFill>
                  <a:srgbClr val="231F20"/>
                </a:solidFill>
                <a:latin typeface="Times New Roman"/>
                <a:cs typeface="Times New Roman"/>
              </a:rPr>
              <a:t>70</a:t>
            </a:r>
            <a:r>
              <a:rPr dirty="0" baseline="-22222" sz="1500" spc="-7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sz="600" spc="-5">
                <a:solidFill>
                  <a:srgbClr val="231F20"/>
                </a:solidFill>
                <a:latin typeface="Times New Roman"/>
                <a:cs typeface="Times New Roman"/>
              </a:rPr>
              <a:t>0.6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846090" y="6859472"/>
            <a:ext cx="110489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943270" y="6859472"/>
            <a:ext cx="120650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6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842864" y="7046798"/>
            <a:ext cx="230504" cy="0"/>
          </a:xfrm>
          <a:custGeom>
            <a:avLst/>
            <a:gdLst/>
            <a:ahLst/>
            <a:cxnLst/>
            <a:rect l="l" t="t" r="r" b="b"/>
            <a:pathLst>
              <a:path w="230504" h="0">
                <a:moveTo>
                  <a:pt x="0" y="0"/>
                </a:moveTo>
                <a:lnTo>
                  <a:pt x="230428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4862955" y="7037272"/>
            <a:ext cx="1841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170907" y="6704533"/>
            <a:ext cx="999490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9240" algn="l"/>
                <a:tab pos="898525" algn="l"/>
              </a:tabLst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	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145200" y="6827724"/>
            <a:ext cx="22034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15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600" spc="30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145200" y="7127419"/>
            <a:ext cx="22034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15" i="1">
                <a:solidFill>
                  <a:srgbClr val="231F20"/>
                </a:solidFill>
                <a:latin typeface="Times New Roman"/>
                <a:cs typeface="Times New Roman"/>
              </a:rPr>
              <a:t>K</a:t>
            </a:r>
            <a:r>
              <a:rPr dirty="0" sz="600" spc="30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371768" y="6948372"/>
            <a:ext cx="15938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608652" y="7469072"/>
            <a:ext cx="1314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771467" y="7557972"/>
            <a:ext cx="37465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,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00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170907" y="7428433"/>
            <a:ext cx="91440" cy="254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00" spc="-270">
                <a:solidFill>
                  <a:srgbClr val="231F20"/>
                </a:solidFill>
                <a:latin typeface="Lucida Sans Unicode"/>
                <a:cs typeface="Lucida Sans Unicode"/>
              </a:rPr>
              <a:t>y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755592" y="7380172"/>
            <a:ext cx="66611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9415" algn="l"/>
              </a:tabLst>
            </a:pP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   </a:t>
            </a:r>
            <a:r>
              <a:rPr dirty="0" u="sng" sz="1000" spc="-5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000">
                <a:solidFill>
                  <a:srgbClr val="231F20"/>
                </a:solidFill>
                <a:uFill>
                  <a:solidFill>
                    <a:srgbClr val="231F20"/>
                  </a:solidFill>
                </a:uFill>
                <a:latin typeface="Times New Roman"/>
                <a:cs typeface="Times New Roman"/>
              </a:rPr>
              <a:t>1	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  </a:t>
            </a:r>
            <a:r>
              <a:rPr dirty="0" sz="1000" spc="4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6000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220159" y="7596098"/>
            <a:ext cx="17843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5000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402251" y="7469072"/>
            <a:ext cx="12579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50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r>
              <a:rPr dirty="0" baseline="37037" sz="900" spc="-7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baseline="37037" sz="900" spc="75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baseline="37037" sz="900" spc="-7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4 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r>
              <a:rPr dirty="0" baseline="37037" sz="9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baseline="37037" sz="900" spc="-7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baseline="37037" sz="900" spc="75">
                <a:solidFill>
                  <a:srgbClr val="231F20"/>
                </a:solidFill>
                <a:latin typeface="Times New Roman"/>
                <a:cs typeface="Times New Roman"/>
              </a:rPr>
              <a:t>4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 spc="-6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d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608654" y="7989772"/>
            <a:ext cx="1314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3768293" y="8088198"/>
            <a:ext cx="755015" cy="0"/>
          </a:xfrm>
          <a:custGeom>
            <a:avLst/>
            <a:gdLst/>
            <a:ahLst/>
            <a:cxnLst/>
            <a:rect l="l" t="t" r="r" b="b"/>
            <a:pathLst>
              <a:path w="755014" h="0">
                <a:moveTo>
                  <a:pt x="0" y="0"/>
                </a:moveTo>
                <a:lnTo>
                  <a:pt x="754634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3771468" y="7900872"/>
            <a:ext cx="97028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4325" algn="l"/>
                <a:tab pos="886460" algn="l"/>
              </a:tabLst>
            </a:pPr>
            <a:r>
              <a:rPr dirty="0" sz="1000" spc="-114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3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	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5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  </a:t>
            </a:r>
            <a:r>
              <a:rPr dirty="0" sz="1000" spc="4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220">
                <a:solidFill>
                  <a:srgbClr val="231F20"/>
                </a:solidFill>
                <a:latin typeface="Tahoma"/>
                <a:cs typeface="Tahoma"/>
              </a:rPr>
              <a:t>d</a:t>
            </a:r>
            <a:r>
              <a:rPr dirty="0" sz="1000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1000" spc="-5" i="1">
                <a:solidFill>
                  <a:srgbClr val="231F20"/>
                </a:solidFill>
                <a:latin typeface="Times New Roman"/>
                <a:cs typeface="Times New Roman"/>
              </a:rPr>
              <a:t>L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940530" y="7900872"/>
            <a:ext cx="896619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5925" algn="l"/>
                <a:tab pos="788035" algn="l"/>
              </a:tabLst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6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4	1</a:t>
            </a:r>
            <a:r>
              <a:rPr dirty="0" sz="6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4	1</a:t>
            </a:r>
            <a:r>
              <a:rPr dirty="0" sz="600" spc="-5">
                <a:solidFill>
                  <a:srgbClr val="231F20"/>
                </a:solidFill>
                <a:latin typeface="Times New Roman"/>
                <a:cs typeface="Times New Roman"/>
              </a:rPr>
              <a:t>.</a:t>
            </a: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6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4642408" y="8088198"/>
            <a:ext cx="204470" cy="0"/>
          </a:xfrm>
          <a:custGeom>
            <a:avLst/>
            <a:gdLst/>
            <a:ahLst/>
            <a:cxnLst/>
            <a:rect l="l" t="t" r="r" b="b"/>
            <a:pathLst>
              <a:path w="204470" h="0">
                <a:moveTo>
                  <a:pt x="0" y="0"/>
                </a:moveTo>
                <a:lnTo>
                  <a:pt x="203911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4034637" y="8078672"/>
            <a:ext cx="79883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26745" algn="l"/>
              </a:tabLst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	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1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.6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538751" y="7745933"/>
            <a:ext cx="404495" cy="497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4165" algn="l"/>
              </a:tabLst>
            </a:pP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F</a:t>
            </a:r>
            <a:r>
              <a:rPr dirty="0" sz="3100" spc="-930">
                <a:solidFill>
                  <a:srgbClr val="231F20"/>
                </a:solidFill>
                <a:latin typeface="Tahoma"/>
                <a:cs typeface="Tahoma"/>
              </a:rPr>
              <a:t>	</a:t>
            </a:r>
            <a:r>
              <a:rPr dirty="0" sz="3100" spc="-1385">
                <a:solidFill>
                  <a:srgbClr val="231F20"/>
                </a:solidFill>
                <a:latin typeface="Tahoma"/>
                <a:cs typeface="Tahoma"/>
              </a:rPr>
              <a:t>G</a:t>
            </a:r>
            <a:endParaRPr sz="3100">
              <a:latin typeface="Tahoma"/>
              <a:cs typeface="Tahoma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918227" y="7869122"/>
            <a:ext cx="17843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6000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918151" y="8168817"/>
            <a:ext cx="178435" cy="1168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solidFill>
                  <a:srgbClr val="231F20"/>
                </a:solidFill>
                <a:latin typeface="Times New Roman"/>
                <a:cs typeface="Times New Roman"/>
              </a:rPr>
              <a:t>5000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608652" y="8510472"/>
            <a:ext cx="13144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35">
                <a:solidFill>
                  <a:srgbClr val="231F20"/>
                </a:solidFill>
                <a:latin typeface="Lucida Sans Unicode"/>
                <a:cs typeface="Lucida Sans Unicode"/>
              </a:rPr>
              <a:t>−</a:t>
            </a:r>
            <a:endParaRPr sz="1000">
              <a:latin typeface="Lucida Sans Unicode"/>
              <a:cs typeface="Lucida Sans Unicode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746067" y="8421572"/>
            <a:ext cx="176339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000" spc="-25">
                <a:solidFill>
                  <a:srgbClr val="231F20"/>
                </a:solidFill>
                <a:latin typeface="Tahoma"/>
                <a:cs typeface="Tahoma"/>
              </a:rPr>
              <a:t>s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30</a:t>
            </a:r>
            <a:r>
              <a:rPr dirty="0" baseline="37037" sz="900" spc="-37">
                <a:solidFill>
                  <a:srgbClr val="231F20"/>
                </a:solidFill>
                <a:latin typeface="Times New Roman"/>
                <a:cs typeface="Times New Roman"/>
              </a:rPr>
              <a:t>1.4</a:t>
            </a:r>
            <a:r>
              <a:rPr dirty="0" baseline="37037" sz="900" spc="37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4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20</a:t>
            </a:r>
            <a:r>
              <a:rPr dirty="0" baseline="37037" sz="900" spc="-37">
                <a:solidFill>
                  <a:srgbClr val="231F20"/>
                </a:solidFill>
                <a:latin typeface="Times New Roman"/>
                <a:cs typeface="Times New Roman"/>
              </a:rPr>
              <a:t>1.4</a:t>
            </a:r>
            <a:r>
              <a:rPr dirty="0" sz="1000" spc="-25">
                <a:solidFill>
                  <a:srgbClr val="231F20"/>
                </a:solidFill>
                <a:latin typeface="Tahoma"/>
                <a:cs typeface="Tahoma"/>
              </a:rPr>
              <a:t>ds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6000</a:t>
            </a:r>
            <a:r>
              <a:rPr dirty="0" baseline="37037" sz="900" spc="-37">
                <a:solidFill>
                  <a:srgbClr val="231F20"/>
                </a:solidFill>
                <a:latin typeface="Times New Roman"/>
                <a:cs typeface="Times New Roman"/>
              </a:rPr>
              <a:t>1.6</a:t>
            </a:r>
            <a:r>
              <a:rPr dirty="0" baseline="37037" sz="900" spc="217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270">
                <a:solidFill>
                  <a:srgbClr val="231F20"/>
                </a:solidFill>
                <a:latin typeface="Georgia"/>
                <a:cs typeface="Georgia"/>
              </a:rPr>
              <a:t>2</a:t>
            </a:r>
            <a:r>
              <a:rPr dirty="0" sz="1000" spc="45">
                <a:solidFill>
                  <a:srgbClr val="231F20"/>
                </a:solidFill>
                <a:latin typeface="Georgia"/>
                <a:cs typeface="Georgia"/>
              </a:rPr>
              <a:t> </a:t>
            </a:r>
            <a:r>
              <a:rPr dirty="0" sz="1000" spc="-25">
                <a:solidFill>
                  <a:srgbClr val="231F20"/>
                </a:solidFill>
                <a:latin typeface="Times New Roman"/>
                <a:cs typeface="Times New Roman"/>
              </a:rPr>
              <a:t>5000</a:t>
            </a:r>
            <a:r>
              <a:rPr dirty="0" baseline="37037" sz="900" spc="-37">
                <a:solidFill>
                  <a:srgbClr val="231F20"/>
                </a:solidFill>
                <a:latin typeface="Times New Roman"/>
                <a:cs typeface="Times New Roman"/>
              </a:rPr>
              <a:t>1.6</a:t>
            </a:r>
            <a:r>
              <a:rPr dirty="0" sz="1000" spc="-25">
                <a:solidFill>
                  <a:srgbClr val="231F20"/>
                </a:solidFill>
                <a:latin typeface="Tahoma"/>
                <a:cs typeface="Tahoma"/>
              </a:rPr>
              <a:t>d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3768292" y="8608898"/>
            <a:ext cx="1725295" cy="0"/>
          </a:xfrm>
          <a:custGeom>
            <a:avLst/>
            <a:gdLst/>
            <a:ahLst/>
            <a:cxnLst/>
            <a:rect l="l" t="t" r="r" b="b"/>
            <a:pathLst>
              <a:path w="1725295" h="0">
                <a:moveTo>
                  <a:pt x="0" y="0"/>
                </a:moveTo>
                <a:lnTo>
                  <a:pt x="1724761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 txBox="1"/>
          <p:nvPr/>
        </p:nvSpPr>
        <p:spPr>
          <a:xfrm>
            <a:off x="4519700" y="8599372"/>
            <a:ext cx="21590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32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5515278" y="8510472"/>
            <a:ext cx="61341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 spc="105">
                <a:solidFill>
                  <a:srgbClr val="231F20"/>
                </a:solidFill>
                <a:latin typeface="Tahoma"/>
                <a:cs typeface="Tahoma"/>
              </a:rPr>
              <a:t>&lt;</a:t>
            </a:r>
            <a:r>
              <a:rPr dirty="0" sz="1000" spc="-75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44,427.0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501898" y="8929572"/>
            <a:ext cx="2578735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The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 spc="-5">
                <a:solidFill>
                  <a:srgbClr val="231F20"/>
                </a:solidFill>
                <a:latin typeface="Times New Roman"/>
                <a:cs typeface="Times New Roman"/>
              </a:rPr>
              <a:t>average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monthly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output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is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about</a:t>
            </a:r>
            <a:r>
              <a:rPr dirty="0" sz="1000" spc="-10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44,427</a:t>
            </a:r>
            <a:r>
              <a:rPr dirty="0" sz="1000" spc="-1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1000">
                <a:solidFill>
                  <a:srgbClr val="231F20"/>
                </a:solidFill>
                <a:latin typeface="Times New Roman"/>
                <a:cs typeface="Times New Roman"/>
              </a:rPr>
              <a:t>units.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6991724" y="8948622"/>
            <a:ext cx="107950" cy="1549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50" spc="-30">
                <a:solidFill>
                  <a:srgbClr val="0079C1"/>
                </a:solidFill>
                <a:latin typeface="Lucida Sans Unicode"/>
                <a:cs typeface="Lucida Sans Unicode"/>
              </a:rPr>
              <a:t>■</a:t>
            </a:r>
            <a:endParaRPr sz="850">
              <a:latin typeface="Lucida Sans Unicode"/>
              <a:cs typeface="Lucida Sans Unicode"/>
            </a:endParaRPr>
          </a:p>
        </p:txBody>
      </p:sp>
      <p:pic>
        <p:nvPicPr>
          <p:cNvPr id="64" name="object 6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2983" y="867740"/>
            <a:ext cx="1693834" cy="1670604"/>
          </a:xfrm>
          <a:prstGeom prst="rect">
            <a:avLst/>
          </a:prstGeom>
        </p:spPr>
      </p:pic>
      <p:sp>
        <p:nvSpPr>
          <p:cNvPr id="65" name="object 65"/>
          <p:cNvSpPr txBox="1"/>
          <p:nvPr/>
        </p:nvSpPr>
        <p:spPr>
          <a:xfrm>
            <a:off x="527994" y="2630425"/>
            <a:ext cx="532130" cy="177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FIGUR</a:t>
            </a:r>
            <a:r>
              <a:rPr dirty="0" sz="950" spc="-90" b="1">
                <a:solidFill>
                  <a:srgbClr val="231F20"/>
                </a:solidFill>
                <a:latin typeface="Tahoma"/>
                <a:cs typeface="Tahoma"/>
              </a:rPr>
              <a:t>E</a:t>
            </a:r>
            <a:r>
              <a:rPr dirty="0" sz="950" spc="-80" b="1">
                <a:solidFill>
                  <a:srgbClr val="231F20"/>
                </a:solidFill>
                <a:latin typeface="Tahoma"/>
                <a:cs typeface="Tahoma"/>
              </a:rPr>
              <a:t> </a:t>
            </a:r>
            <a:r>
              <a:rPr dirty="0" sz="1000" spc="-85" b="1">
                <a:solidFill>
                  <a:srgbClr val="231F20"/>
                </a:solidFill>
                <a:latin typeface="Tahoma"/>
                <a:cs typeface="Tahoma"/>
              </a:rPr>
              <a:t>9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522046" y="2941076"/>
            <a:ext cx="252729" cy="4177665"/>
          </a:xfrm>
          <a:prstGeom prst="rect">
            <a:avLst/>
          </a:prstGeom>
        </p:spPr>
        <p:txBody>
          <a:bodyPr wrap="square" lIns="0" tIns="11430" rIns="0" bIns="0" rtlCol="0" vert="vert270">
            <a:spAutoFit/>
          </a:bodyPr>
          <a:lstStyle/>
          <a:p>
            <a:pPr marL="12700" marR="5080">
              <a:lnSpc>
                <a:spcPts val="900"/>
              </a:lnSpc>
              <a:spcBef>
                <a:spcPts val="90"/>
              </a:spcBef>
            </a:pP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© </a:t>
            </a:r>
            <a:r>
              <a:rPr dirty="0" sz="800" spc="-20">
                <a:solidFill>
                  <a:srgbClr val="231F20"/>
                </a:solidFill>
                <a:latin typeface="Times New Roman"/>
                <a:cs typeface="Times New Roman"/>
              </a:rPr>
              <a:t>2016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Cengage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Learning. All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Rights Reserved.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content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is not yet 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final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and Cengage </a:t>
            </a:r>
            <a:r>
              <a:rPr dirty="0" sz="800" spc="15">
                <a:solidFill>
                  <a:srgbClr val="231F20"/>
                </a:solidFill>
                <a:latin typeface="Times New Roman"/>
                <a:cs typeface="Times New Roman"/>
              </a:rPr>
              <a:t>Learning </a:t>
            </a:r>
            <a:r>
              <a:rPr dirty="0" sz="800" spc="-18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does</a:t>
            </a:r>
            <a:r>
              <a:rPr dirty="0" sz="800" spc="-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not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guarantee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this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page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will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contain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current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</a:t>
            </a:r>
            <a:r>
              <a:rPr dirty="0" sz="800" spc="10">
                <a:solidFill>
                  <a:srgbClr val="231F20"/>
                </a:solidFill>
                <a:latin typeface="Times New Roman"/>
                <a:cs typeface="Times New Roman"/>
              </a:rPr>
              <a:t>material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 or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match the </a:t>
            </a:r>
            <a:r>
              <a:rPr dirty="0" sz="800">
                <a:solidFill>
                  <a:srgbClr val="231F20"/>
                </a:solidFill>
                <a:latin typeface="Times New Roman"/>
                <a:cs typeface="Times New Roman"/>
              </a:rPr>
              <a:t>published</a:t>
            </a:r>
            <a:r>
              <a:rPr dirty="0" sz="800" spc="5">
                <a:solidFill>
                  <a:srgbClr val="231F20"/>
                </a:solidFill>
                <a:latin typeface="Times New Roman"/>
                <a:cs typeface="Times New Roman"/>
              </a:rPr>
              <a:t> product.</a:t>
            </a:r>
            <a:endParaRPr sz="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900176"/>
            <a:ext cx="434340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4-3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b="1">
                <a:latin typeface="Calibri"/>
                <a:cs typeface="Calibri"/>
              </a:rPr>
              <a:t>Double</a:t>
            </a:r>
            <a:r>
              <a:rPr dirty="0" sz="1600" spc="-5" b="1">
                <a:latin typeface="Calibri"/>
                <a:cs typeface="Calibri"/>
              </a:rPr>
              <a:t> Integrals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over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General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Regions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1210055"/>
            <a:ext cx="5980430" cy="27940"/>
          </a:xfrm>
          <a:custGeom>
            <a:avLst/>
            <a:gdLst/>
            <a:ahLst/>
            <a:cxnLst/>
            <a:rect l="l" t="t" r="r" b="b"/>
            <a:pathLst>
              <a:path w="5980430" h="27940">
                <a:moveTo>
                  <a:pt x="5980176" y="0"/>
                </a:moveTo>
                <a:lnTo>
                  <a:pt x="0" y="0"/>
                </a:lnTo>
                <a:lnTo>
                  <a:pt x="0" y="27431"/>
                </a:lnTo>
                <a:lnTo>
                  <a:pt x="5980176" y="27431"/>
                </a:lnTo>
                <a:lnTo>
                  <a:pt x="5980176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76300" y="1311416"/>
            <a:ext cx="4523740" cy="514984"/>
          </a:xfrm>
          <a:prstGeom prst="rect"/>
        </p:spPr>
        <p:txBody>
          <a:bodyPr wrap="square" lIns="0" tIns="368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90"/>
              </a:spcBef>
            </a:pPr>
            <a:r>
              <a:rPr dirty="0" baseline="5050" sz="1650">
                <a:latin typeface="Calibri"/>
                <a:cs typeface="Calibri"/>
              </a:rPr>
              <a:t>1.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22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v</a:t>
            </a:r>
            <a:r>
              <a:rPr dirty="0" baseline="5050" sz="1650" spc="-7">
                <a:latin typeface="Calibri"/>
                <a:cs typeface="Calibri"/>
              </a:rPr>
              <a:t>alua</a:t>
            </a:r>
            <a:r>
              <a:rPr dirty="0" baseline="5050" sz="1650">
                <a:latin typeface="Calibri"/>
                <a:cs typeface="Calibri"/>
              </a:rPr>
              <a:t>te</a:t>
            </a:r>
            <a:r>
              <a:rPr dirty="0" baseline="5050" sz="1650" spc="-82">
                <a:latin typeface="Calibri"/>
                <a:cs typeface="Calibri"/>
              </a:rPr>
              <a:t> </a:t>
            </a:r>
            <a:r>
              <a:rPr dirty="0" baseline="-10802" sz="2700" spc="-67">
                <a:latin typeface="Symbol"/>
                <a:cs typeface="Symbol"/>
              </a:rPr>
              <a:t>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90"/>
              <a:t> </a:t>
            </a:r>
            <a:r>
              <a:rPr dirty="0" baseline="4629" sz="1800"/>
              <a:t>42</a:t>
            </a:r>
            <a:r>
              <a:rPr dirty="0" baseline="4629" sz="1800" spc="-254"/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/>
              <a:t>2</a:t>
            </a:r>
            <a:r>
              <a:rPr dirty="0" baseline="51587" sz="1050"/>
              <a:t> </a:t>
            </a:r>
            <a:r>
              <a:rPr dirty="0" baseline="51587" sz="1050" spc="-44"/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/>
              <a:t>1</a:t>
            </a:r>
            <a:r>
              <a:rPr dirty="0" baseline="4629" sz="1800" spc="112"/>
              <a:t>2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79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dA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</a:t>
            </a:r>
            <a:r>
              <a:rPr dirty="0" baseline="5050" sz="1650" spc="-7">
                <a:latin typeface="Calibri"/>
                <a:cs typeface="Calibri"/>
              </a:rPr>
              <a:t>h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22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5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172"/>
              <a:t> </a:t>
            </a:r>
            <a:r>
              <a:rPr dirty="0" baseline="-3623" sz="3450" spc="-869">
                <a:latin typeface="Symbol"/>
                <a:cs typeface="Symbol"/>
              </a:rPr>
              <a:t>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/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/>
              <a:t>,</a:t>
            </a:r>
            <a:r>
              <a:rPr dirty="0" baseline="4629" sz="1800" spc="-60"/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/>
              <a:t> </a:t>
            </a:r>
            <a:r>
              <a:rPr dirty="0" baseline="4629" sz="1800" spc="-7"/>
              <a:t>|</a:t>
            </a:r>
            <a:r>
              <a:rPr dirty="0" baseline="4629" sz="1800" spc="-142"/>
              <a:t> </a:t>
            </a:r>
            <a:r>
              <a:rPr dirty="0" baseline="4629" sz="1800" spc="-7"/>
              <a:t>0</a:t>
            </a:r>
            <a:r>
              <a:rPr dirty="0" baseline="4629" sz="1800" spc="-89"/>
              <a:t> </a:t>
            </a:r>
            <a:r>
              <a:rPr dirty="0" baseline="4629" sz="1800" spc="-7">
                <a:latin typeface="Symbol"/>
                <a:cs typeface="Symbol"/>
              </a:rPr>
              <a:t></a:t>
            </a:r>
            <a:r>
              <a:rPr dirty="0" baseline="4629" sz="1800" spc="44"/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</a:t>
            </a:r>
            <a:r>
              <a:rPr dirty="0" baseline="4629" sz="1800" spc="-37"/>
              <a:t> </a:t>
            </a:r>
            <a:r>
              <a:rPr dirty="0" baseline="4629" sz="1800" spc="-37"/>
              <a:t>4</a:t>
            </a:r>
            <a:r>
              <a:rPr dirty="0" baseline="4629" sz="1800" spc="-7"/>
              <a:t>,</a:t>
            </a:r>
            <a:r>
              <a:rPr dirty="0" baseline="4629" sz="1800" spc="-284"/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/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/>
              <a:t> </a:t>
            </a:r>
            <a:r>
              <a:rPr dirty="0" baseline="4629" sz="1800" spc="82"/>
              <a:t>2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/>
              <a:t>2</a:t>
            </a:r>
            <a:r>
              <a:rPr dirty="0" baseline="63492" sz="1050"/>
              <a:t> </a:t>
            </a:r>
            <a:r>
              <a:rPr dirty="0" baseline="63492" sz="1050" spc="37"/>
              <a:t> </a:t>
            </a:r>
            <a:r>
              <a:rPr dirty="0" baseline="4629" sz="1800" spc="-7">
                <a:latin typeface="Symbol"/>
                <a:cs typeface="Symbol"/>
              </a:rPr>
              <a:t></a:t>
            </a:r>
            <a:r>
              <a:rPr dirty="0" baseline="4629" sz="1800" spc="135"/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</a:t>
            </a:r>
            <a:r>
              <a:rPr dirty="0" baseline="4629" sz="1800" spc="-67"/>
              <a:t> </a:t>
            </a:r>
            <a:r>
              <a:rPr dirty="0" baseline="4629" sz="1800" spc="-112"/>
              <a:t>6</a:t>
            </a:r>
            <a:r>
              <a:rPr dirty="0" baseline="-3623" sz="3450" spc="-810">
                <a:latin typeface="Symbol"/>
                <a:cs typeface="Symbol"/>
              </a:rPr>
              <a:t></a:t>
            </a:r>
            <a:endParaRPr baseline="-3623" sz="3450">
              <a:latin typeface="Symbol"/>
              <a:cs typeface="Symbol"/>
            </a:endParaRPr>
          </a:p>
          <a:p>
            <a:pPr marL="717550">
              <a:lnSpc>
                <a:spcPct val="100000"/>
              </a:lnSpc>
              <a:spcBef>
                <a:spcPts val="60"/>
              </a:spcBef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657" y="1985258"/>
            <a:ext cx="2474595" cy="401955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quick </a:t>
            </a:r>
            <a:r>
              <a:rPr dirty="0" sz="1200">
                <a:latin typeface="Times New Roman"/>
                <a:cs typeface="Times New Roman"/>
              </a:rPr>
              <a:t>sketch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region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00" y="4664943"/>
            <a:ext cx="5948045" cy="38900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125730">
              <a:lnSpc>
                <a:spcPct val="1097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 general, this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is often important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setting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integral up correctly.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 determine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order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integration and </a:t>
            </a:r>
            <a:r>
              <a:rPr dirty="0" sz="1100">
                <a:latin typeface="Calibri"/>
                <a:cs typeface="Calibri"/>
              </a:rPr>
              <a:t>often the </a:t>
            </a:r>
            <a:r>
              <a:rPr dirty="0" sz="1100" spc="-5">
                <a:latin typeface="Calibri"/>
                <a:cs typeface="Calibri"/>
              </a:rPr>
              <a:t>region will </a:t>
            </a:r>
            <a:r>
              <a:rPr dirty="0" sz="1100">
                <a:latin typeface="Calibri"/>
                <a:cs typeface="Calibri"/>
              </a:rPr>
              <a:t>“force” a </a:t>
            </a:r>
            <a:r>
              <a:rPr dirty="0" sz="1100" spc="-5">
                <a:latin typeface="Calibri"/>
                <a:cs typeface="Calibri"/>
              </a:rPr>
              <a:t>particular order.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Many regions </a:t>
            </a:r>
            <a:r>
              <a:rPr dirty="0" sz="1100">
                <a:latin typeface="Calibri"/>
                <a:cs typeface="Calibri"/>
              </a:rPr>
              <a:t>can only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 dealt with easily by doing one particular </a:t>
            </a:r>
            <a:r>
              <a:rPr dirty="0" sz="1100">
                <a:latin typeface="Calibri"/>
                <a:cs typeface="Calibri"/>
              </a:rPr>
              <a:t>order of </a:t>
            </a:r>
            <a:r>
              <a:rPr dirty="0" sz="1100" spc="-5">
                <a:latin typeface="Calibri"/>
                <a:cs typeface="Calibri"/>
              </a:rPr>
              <a:t>integration and sometimes </a:t>
            </a:r>
            <a:r>
              <a:rPr dirty="0" sz="1100">
                <a:latin typeface="Calibri"/>
                <a:cs typeface="Calibri"/>
              </a:rPr>
              <a:t>the only way </a:t>
            </a:r>
            <a:r>
              <a:rPr dirty="0" sz="1100" spc="-5">
                <a:latin typeface="Calibri"/>
                <a:cs typeface="Calibri"/>
              </a:rPr>
              <a:t>to really see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17462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Even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 can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5">
                <a:latin typeface="Calibri"/>
                <a:cs typeface="Calibri"/>
              </a:rPr>
              <a:t>the integral in </a:t>
            </a:r>
            <a:r>
              <a:rPr dirty="0" sz="1100">
                <a:latin typeface="Calibri"/>
                <a:cs typeface="Calibri"/>
              </a:rPr>
              <a:t>either order the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will often help </a:t>
            </a:r>
            <a:r>
              <a:rPr dirty="0" sz="1100">
                <a:latin typeface="Calibri"/>
                <a:cs typeface="Calibri"/>
              </a:rPr>
              <a:t>with setting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97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specified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statement.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easy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 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bottom</a:t>
            </a:r>
            <a:r>
              <a:rPr dirty="0" sz="1100">
                <a:latin typeface="Calibri"/>
                <a:cs typeface="Calibri"/>
              </a:rPr>
              <a:t> 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makes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sense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4572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messier integration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deal with.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right/left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would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 has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we’d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order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 and</a:t>
            </a:r>
            <a:r>
              <a:rPr dirty="0" sz="1100">
                <a:latin typeface="Calibri"/>
                <a:cs typeface="Calibri"/>
              </a:rPr>
              <a:t> often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unpleasant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 wouldn’t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too </a:t>
            </a:r>
            <a:r>
              <a:rPr dirty="0" sz="1100" spc="-5">
                <a:latin typeface="Calibri"/>
                <a:cs typeface="Calibri"/>
              </a:rPr>
              <a:t>difficult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makes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 messier</a:t>
            </a:r>
            <a:r>
              <a:rPr dirty="0" sz="1100" spc="-5">
                <a:latin typeface="Calibri"/>
                <a:cs typeface="Calibri"/>
              </a:rPr>
              <a:t> integration.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7450" y="2599156"/>
            <a:ext cx="2847974" cy="186689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925820" cy="946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specified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statement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builder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figure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own.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148641" y="2213027"/>
            <a:ext cx="57785" cy="1035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50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55927" y="2036754"/>
            <a:ext cx="6985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86569" y="2272221"/>
            <a:ext cx="6985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31753" y="2217460"/>
            <a:ext cx="240665" cy="1663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900" spc="-75">
                <a:latin typeface="Symbol"/>
                <a:cs typeface="Symbol"/>
              </a:rPr>
              <a:t></a:t>
            </a:r>
            <a:r>
              <a:rPr dirty="0" sz="900" spc="-145">
                <a:latin typeface="Times New Roman"/>
                <a:cs typeface="Times New Roman"/>
              </a:rPr>
              <a:t> </a:t>
            </a:r>
            <a:r>
              <a:rPr dirty="0" baseline="3968" sz="1050" spc="60" i="1">
                <a:latin typeface="Times New Roman"/>
                <a:cs typeface="Times New Roman"/>
              </a:rPr>
              <a:t>x</a:t>
            </a:r>
            <a:r>
              <a:rPr dirty="0" baseline="3968" sz="1050" spc="52">
                <a:latin typeface="Symbol"/>
                <a:cs typeface="Symbol"/>
              </a:rPr>
              <a:t></a:t>
            </a:r>
            <a:r>
              <a:rPr dirty="0" baseline="3968" sz="1050" spc="37">
                <a:latin typeface="Times New Roman"/>
                <a:cs typeface="Times New Roman"/>
              </a:rPr>
              <a:t>2</a:t>
            </a: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87530" y="2088815"/>
            <a:ext cx="1064895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200" spc="-5">
                <a:latin typeface="Times New Roman"/>
                <a:cs typeface="Times New Roman"/>
              </a:rPr>
              <a:t>42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60537" y="2002911"/>
            <a:ext cx="1245235" cy="2978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r" marR="30480">
              <a:lnSpc>
                <a:spcPts val="765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1365"/>
              </a:lnSpc>
            </a:pPr>
            <a:r>
              <a:rPr dirty="0" sz="1200" spc="-5">
                <a:latin typeface="Times New Roman"/>
                <a:cs typeface="Times New Roman"/>
              </a:rPr>
              <a:t>42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dA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2314" sz="1800" spc="-1237">
                <a:latin typeface="Symbol"/>
                <a:cs typeface="Symbol"/>
              </a:rPr>
              <a:t></a:t>
            </a:r>
            <a:r>
              <a:rPr dirty="0" baseline="16203" sz="1800">
                <a:latin typeface="Symbol"/>
                <a:cs typeface="Symbol"/>
              </a:rPr>
              <a:t></a:t>
            </a:r>
            <a:endParaRPr baseline="16203" sz="180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683144" y="2187616"/>
            <a:ext cx="130175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542005" y="2067044"/>
            <a:ext cx="139700" cy="38735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ts val="2070"/>
              </a:lnSpc>
              <a:spcBef>
                <a:spcPts val="130"/>
              </a:spcBef>
            </a:pPr>
            <a:r>
              <a:rPr dirty="0" sz="1800" spc="-50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1275">
              <a:lnSpc>
                <a:spcPts val="750"/>
              </a:lnSpc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878524" y="2067044"/>
            <a:ext cx="88265" cy="30416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1620" y="2428800"/>
            <a:ext cx="1527175" cy="401955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Here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integration.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51403" y="3488415"/>
            <a:ext cx="840740" cy="3175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777875" algn="l"/>
              </a:tabLst>
            </a:pPr>
            <a:r>
              <a:rPr dirty="0" sz="1900" spc="-245">
                <a:latin typeface="Symbol"/>
                <a:cs typeface="Symbol"/>
              </a:rPr>
              <a:t></a:t>
            </a:r>
            <a:r>
              <a:rPr dirty="0" sz="1900" spc="-245">
                <a:latin typeface="Times New Roman"/>
                <a:cs typeface="Times New Roman"/>
              </a:rPr>
              <a:t>	</a:t>
            </a:r>
            <a:r>
              <a:rPr dirty="0" sz="1900" spc="-245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190681" y="3563678"/>
            <a:ext cx="0" cy="245745"/>
          </a:xfrm>
          <a:custGeom>
            <a:avLst/>
            <a:gdLst/>
            <a:ahLst/>
            <a:cxnLst/>
            <a:rect l="l" t="t" r="r" b="b"/>
            <a:pathLst>
              <a:path w="0" h="245745">
                <a:moveTo>
                  <a:pt x="0" y="0"/>
                </a:moveTo>
                <a:lnTo>
                  <a:pt x="0" y="245443"/>
                </a:lnTo>
              </a:path>
            </a:pathLst>
          </a:custGeom>
          <a:ln w="74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4248954" y="3909118"/>
            <a:ext cx="1259840" cy="267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67030" algn="l"/>
                <a:tab pos="842010" algn="l"/>
                <a:tab pos="1196975" algn="l"/>
              </a:tabLst>
            </a:pP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130">
                <a:latin typeface="Times New Roman"/>
                <a:cs typeface="Times New Roman"/>
              </a:rPr>
              <a:t>	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-130">
                <a:latin typeface="Times New Roman"/>
                <a:cs typeface="Times New Roman"/>
              </a:rPr>
              <a:t>	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130">
                <a:latin typeface="Times New Roman"/>
                <a:cs typeface="Times New Roman"/>
              </a:rPr>
              <a:t>	</a:t>
            </a:r>
            <a:r>
              <a:rPr dirty="0" sz="1550" spc="-13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30197" y="3213291"/>
            <a:ext cx="57150" cy="1035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39628" y="3038031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72195" y="3272245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415710" y="3217703"/>
            <a:ext cx="238760" cy="1651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900" spc="-75">
                <a:latin typeface="Symbol"/>
                <a:cs typeface="Symbol"/>
              </a:rPr>
              <a:t></a:t>
            </a:r>
            <a:r>
              <a:rPr dirty="0" sz="900" spc="-145">
                <a:latin typeface="Times New Roman"/>
                <a:cs typeface="Times New Roman"/>
              </a:rPr>
              <a:t> </a:t>
            </a:r>
            <a:r>
              <a:rPr dirty="0" baseline="3968" sz="1050" spc="52" i="1">
                <a:latin typeface="Times New Roman"/>
                <a:cs typeface="Times New Roman"/>
              </a:rPr>
              <a:t>x</a:t>
            </a:r>
            <a:r>
              <a:rPr dirty="0" baseline="3968" sz="1050" spc="44">
                <a:latin typeface="Symbol"/>
                <a:cs typeface="Symbol"/>
              </a:rPr>
              <a:t></a:t>
            </a:r>
            <a:r>
              <a:rPr dirty="0" baseline="3968" sz="1050" spc="30">
                <a:latin typeface="Times New Roman"/>
                <a:cs typeface="Times New Roman"/>
              </a:rPr>
              <a:t>2</a:t>
            </a: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668374" y="3089765"/>
            <a:ext cx="105410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-10">
                <a:latin typeface="Times New Roman"/>
                <a:cs typeface="Times New Roman"/>
              </a:rPr>
              <a:t>42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dy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158283" y="3004343"/>
            <a:ext cx="1231900" cy="2959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30480">
              <a:lnSpc>
                <a:spcPts val="76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1360"/>
              </a:lnSpc>
            </a:pPr>
            <a:r>
              <a:rPr dirty="0" sz="1200" spc="-10">
                <a:latin typeface="Times New Roman"/>
                <a:cs typeface="Times New Roman"/>
              </a:rPr>
              <a:t>42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dA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2314" sz="1800" spc="-1245">
                <a:latin typeface="Symbol"/>
                <a:cs typeface="Symbol"/>
              </a:rPr>
              <a:t></a:t>
            </a:r>
            <a:r>
              <a:rPr dirty="0" baseline="16203" sz="1800" spc="-15">
                <a:latin typeface="Symbol"/>
                <a:cs typeface="Symbol"/>
              </a:rPr>
              <a:t></a:t>
            </a:r>
            <a:endParaRPr baseline="16203" sz="18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291016" y="3465552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193273" y="3499239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42352" y="3554185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47492" y="3893874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660675" y="3918338"/>
            <a:ext cx="8953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38200" algn="l"/>
              </a:tabLst>
            </a:pPr>
            <a:r>
              <a:rPr dirty="0" sz="700" spc="-10">
                <a:latin typeface="Times New Roman"/>
                <a:cs typeface="Times New Roman"/>
              </a:rPr>
              <a:t>6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223964" y="4094401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049865" y="3945606"/>
            <a:ext cx="268414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70510" algn="l"/>
                <a:tab pos="1702435" algn="l"/>
                <a:tab pos="2528570" algn="l"/>
              </a:tabLst>
            </a:pP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Times New Roman"/>
                <a:cs typeface="Times New Roman"/>
              </a:rPr>
              <a:t>3024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7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Symbol"/>
                <a:cs typeface="Symbol"/>
              </a:rPr>
              <a:t></a:t>
            </a:r>
            <a:r>
              <a:rPr dirty="0" sz="1200" spc="25">
                <a:latin typeface="Times New Roman"/>
                <a:cs typeface="Times New Roman"/>
              </a:rPr>
              <a:t>1</a:t>
            </a:r>
            <a:r>
              <a:rPr dirty="0" sz="1200" spc="-1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83794" y="3558191"/>
            <a:ext cx="16764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166306" y="3693351"/>
            <a:ext cx="322580" cy="1651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900" spc="-75">
                <a:latin typeface="Symbol"/>
                <a:cs typeface="Symbol"/>
              </a:rPr>
              <a:t></a:t>
            </a:r>
            <a:r>
              <a:rPr dirty="0" sz="900" spc="-145">
                <a:latin typeface="Times New Roman"/>
                <a:cs typeface="Times New Roman"/>
              </a:rPr>
              <a:t> </a:t>
            </a:r>
            <a:r>
              <a:rPr dirty="0" baseline="3968" sz="1050" spc="52" i="1">
                <a:latin typeface="Times New Roman"/>
                <a:cs typeface="Times New Roman"/>
              </a:rPr>
              <a:t>x</a:t>
            </a:r>
            <a:r>
              <a:rPr dirty="0" baseline="3968" sz="1050" spc="44">
                <a:latin typeface="Symbol"/>
                <a:cs typeface="Symbol"/>
              </a:rPr>
              <a:t></a:t>
            </a:r>
            <a:r>
              <a:rPr dirty="0" baseline="3968" sz="1050" spc="30">
                <a:latin typeface="Times New Roman"/>
                <a:cs typeface="Times New Roman"/>
              </a:rPr>
              <a:t>2</a:t>
            </a:r>
            <a:r>
              <a:rPr dirty="0" sz="900" spc="-65">
                <a:latin typeface="Symbol"/>
                <a:cs typeface="Symbol"/>
              </a:rPr>
              <a:t></a:t>
            </a:r>
            <a:r>
              <a:rPr dirty="0" baseline="50000" sz="750" spc="-7">
                <a:latin typeface="Times New Roman"/>
                <a:cs typeface="Times New Roman"/>
              </a:rPr>
              <a:t>2</a:t>
            </a:r>
            <a:endParaRPr baseline="50000" sz="7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396888" y="3558193"/>
            <a:ext cx="73660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25">
                <a:latin typeface="Times New Roman"/>
                <a:cs typeface="Times New Roman"/>
              </a:rPr>
              <a:t>1</a:t>
            </a:r>
            <a:r>
              <a:rPr dirty="0" sz="1200" spc="-10">
                <a:latin typeface="Times New Roman"/>
                <a:cs typeface="Times New Roman"/>
              </a:rPr>
              <a:t>4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169852" y="3188018"/>
            <a:ext cx="129539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1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041345" y="3068104"/>
            <a:ext cx="138430" cy="38544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ts val="2065"/>
              </a:lnSpc>
              <a:spcBef>
                <a:spcPts val="114"/>
              </a:spcBef>
            </a:pPr>
            <a:r>
              <a:rPr dirty="0" sz="1800" spc="-5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0640">
              <a:lnSpc>
                <a:spcPts val="745"/>
              </a:lnSpc>
            </a:pPr>
            <a:r>
              <a:rPr dirty="0" sz="700" spc="-1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165147" y="3504849"/>
            <a:ext cx="116839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83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049865" y="3560996"/>
            <a:ext cx="24447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baseline="2314" sz="1800" spc="-15">
                <a:latin typeface="Symbol"/>
                <a:cs typeface="Symbol"/>
              </a:rPr>
              <a:t></a:t>
            </a:r>
            <a:r>
              <a:rPr dirty="0" baseline="2314" sz="1800" spc="-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39747" y="3663665"/>
            <a:ext cx="22225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200" spc="-15">
                <a:latin typeface="Symbol"/>
                <a:cs typeface="Symbol"/>
              </a:rPr>
              <a:t></a:t>
            </a:r>
            <a:r>
              <a:rPr dirty="0" baseline="-11904" sz="1050" spc="-22">
                <a:latin typeface="Times New Roman"/>
                <a:cs typeface="Times New Roman"/>
              </a:rPr>
              <a:t>0</a:t>
            </a:r>
            <a:endParaRPr baseline="-11904" sz="10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363067" y="3068104"/>
            <a:ext cx="8763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169852" y="3923949"/>
            <a:ext cx="8763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1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01669" y="4387703"/>
            <a:ext cx="5930265" cy="407289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 </a:t>
            </a:r>
            <a:r>
              <a:rPr dirty="0" sz="1100">
                <a:latin typeface="Calibri"/>
                <a:cs typeface="Calibri"/>
              </a:rPr>
              <a:t>step.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that.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2700" marR="26034">
              <a:lnSpc>
                <a:spcPct val="109500"/>
              </a:lnSpc>
            </a:pP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launch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“simplification”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mode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“simplify”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give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impression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never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 thing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21590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look 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multiplied</a:t>
            </a:r>
            <a:r>
              <a:rPr dirty="0" sz="1100">
                <a:latin typeface="Calibri"/>
                <a:cs typeface="Calibri"/>
              </a:rPr>
              <a:t> out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wanted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would </a:t>
            </a:r>
            <a:r>
              <a:rPr dirty="0" sz="1100">
                <a:latin typeface="Calibri"/>
                <a:cs typeface="Calibri"/>
              </a:rPr>
              <a:t> 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or</a:t>
            </a:r>
            <a:r>
              <a:rPr dirty="0" sz="1100" spc="-5">
                <a:latin typeface="Calibri"/>
                <a:cs typeface="Calibri"/>
              </a:rPr>
              <a:t> coefficient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somewhere.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a</a:t>
            </a:r>
            <a:r>
              <a:rPr dirty="0" sz="1100" spc="-5">
                <a:latin typeface="Calibri"/>
                <a:cs typeface="Calibri"/>
              </a:rPr>
              <a:t> simple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I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words,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messy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multiplication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term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 marR="60325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fourth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term,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hand,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94615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before just launching into “simplification” mode take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quick look 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integrand and </a:t>
            </a:r>
            <a:r>
              <a:rPr dirty="0" sz="1100">
                <a:latin typeface="Calibri"/>
                <a:cs typeface="Calibri"/>
              </a:rPr>
              <a:t>see </a:t>
            </a:r>
            <a:r>
              <a:rPr dirty="0" sz="1100" spc="-5">
                <a:latin typeface="Calibri"/>
                <a:cs typeface="Calibri"/>
              </a:rPr>
              <a:t>if there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any terms that can be done </a:t>
            </a:r>
            <a:r>
              <a:rPr dirty="0" sz="1100">
                <a:latin typeface="Calibri"/>
                <a:cs typeface="Calibri"/>
              </a:rPr>
              <a:t>with a </a:t>
            </a:r>
            <a:r>
              <a:rPr dirty="0" sz="1100" spc="-5">
                <a:latin typeface="Calibri"/>
                <a:cs typeface="Calibri"/>
              </a:rPr>
              <a:t>simple substitution as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won’t need to mess with those </a:t>
            </a:r>
            <a:r>
              <a:rPr dirty="0" sz="1100">
                <a:latin typeface="Calibri"/>
                <a:cs typeface="Calibri"/>
              </a:rPr>
              <a:t>terms.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 multiply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multiplied </a:t>
            </a:r>
            <a:r>
              <a:rPr dirty="0" sz="1100">
                <a:latin typeface="Calibri"/>
                <a:cs typeface="Calibri"/>
              </a:rPr>
              <a:t>out.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2700" marR="40132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Algebra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verify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I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verify.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18881" y="925993"/>
            <a:ext cx="1274445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71475" algn="l"/>
                <a:tab pos="852169" algn="l"/>
                <a:tab pos="121158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61845" y="1351154"/>
            <a:ext cx="434975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7147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15873" y="1744742"/>
            <a:ext cx="0" cy="290830"/>
          </a:xfrm>
          <a:custGeom>
            <a:avLst/>
            <a:gdLst/>
            <a:ahLst/>
            <a:cxnLst/>
            <a:rect l="l" t="t" r="r" b="b"/>
            <a:pathLst>
              <a:path w="0" h="290830">
                <a:moveTo>
                  <a:pt x="0" y="0"/>
                </a:moveTo>
                <a:lnTo>
                  <a:pt x="0" y="290353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005266" y="910836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435583" y="935185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271800" y="935185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74953" y="958294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81390" y="1110233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05178" y="1336014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278496" y="1360363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05714" y="1383472"/>
            <a:ext cx="48387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2672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81390" y="1535410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18584" y="1940666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28548" y="962288"/>
            <a:ext cx="3592829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149985" algn="l"/>
                <a:tab pos="2599690" algn="l"/>
                <a:tab pos="3435985" algn="l"/>
              </a:tabLst>
            </a:pPr>
            <a:r>
              <a:rPr dirty="0" sz="1200">
                <a:latin typeface="Times New Roman"/>
                <a:cs typeface="Times New Roman"/>
              </a:rPr>
              <a:t>42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dA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3024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4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	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10087" y="1387441"/>
            <a:ext cx="271335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68605" algn="l"/>
                <a:tab pos="255651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3024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55">
                <a:latin typeface="Times New Roman"/>
                <a:cs typeface="Times New Roman"/>
              </a:rPr>
              <a:t>8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4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	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779962" y="1633929"/>
            <a:ext cx="2769235" cy="3771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-3623" sz="3450" spc="-472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302</a:t>
            </a:r>
            <a:r>
              <a:rPr dirty="0" baseline="4629" sz="1800" spc="112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112">
                <a:latin typeface="Times New Roman"/>
                <a:cs typeface="Times New Roman"/>
              </a:rPr>
              <a:t>2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112">
                <a:latin typeface="Times New Roman"/>
                <a:cs typeface="Times New Roman"/>
              </a:rPr>
              <a:t>6</a:t>
            </a:r>
            <a:r>
              <a:rPr dirty="0" baseline="4629" sz="1800" spc="44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3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550" spc="-70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7</a:t>
            </a:r>
            <a:r>
              <a:rPr dirty="0" baseline="63492" sz="1050" spc="-7">
                <a:latin typeface="Times New Roman"/>
                <a:cs typeface="Times New Roman"/>
              </a:rPr>
              <a:t> </a:t>
            </a:r>
            <a:r>
              <a:rPr dirty="0" baseline="-3623" sz="3450" spc="-562">
                <a:latin typeface="Symbol"/>
                <a:cs typeface="Symbol"/>
              </a:rPr>
              <a:t></a:t>
            </a:r>
            <a:r>
              <a:rPr dirty="0" baseline="-3623" sz="3450" spc="-532">
                <a:latin typeface="Times New Roman"/>
                <a:cs typeface="Times New Roman"/>
              </a:rPr>
              <a:t> </a:t>
            </a:r>
            <a:r>
              <a:rPr dirty="0" baseline="99206" sz="1050" spc="-7">
                <a:latin typeface="Times New Roman"/>
                <a:cs typeface="Times New Roman"/>
              </a:rPr>
              <a:t>4</a:t>
            </a:r>
            <a:r>
              <a:rPr dirty="0" baseline="99206" sz="1050">
                <a:latin typeface="Times New Roman"/>
                <a:cs typeface="Times New Roman"/>
              </a:rPr>
              <a:t> </a:t>
            </a:r>
            <a:r>
              <a:rPr dirty="0" baseline="99206" sz="1050" spc="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52013" y="1781036"/>
            <a:ext cx="414020" cy="179705"/>
          </a:xfrm>
          <a:prstGeom prst="rect">
            <a:avLst/>
          </a:prstGeom>
          <a:ln w="7540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10160">
              <a:lnSpc>
                <a:spcPts val="1400"/>
              </a:lnSpc>
            </a:pPr>
            <a:r>
              <a:rPr dirty="0" sz="1200">
                <a:latin typeface="Times New Roman"/>
                <a:cs typeface="Times New Roman"/>
              </a:rPr>
              <a:t>11136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84483" y="940748"/>
            <a:ext cx="139700" cy="3835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2065"/>
              </a:lnSpc>
              <a:spcBef>
                <a:spcPts val="105"/>
              </a:spcBef>
            </a:pPr>
            <a:r>
              <a:rPr dirty="0" sz="1800" spc="-45">
                <a:latin typeface="Symbol"/>
                <a:cs typeface="Symbol"/>
              </a:rPr>
              <a:t></a:t>
            </a:r>
            <a:endParaRPr sz="1800">
              <a:latin typeface="Symbol"/>
              <a:cs typeface="Symbol"/>
            </a:endParaRPr>
          </a:p>
          <a:p>
            <a:pPr marL="41275">
              <a:lnSpc>
                <a:spcPts val="745"/>
              </a:lnSpc>
            </a:pPr>
            <a:r>
              <a:rPr dirty="0" sz="700" spc="-5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26683" y="940748"/>
            <a:ext cx="88265" cy="3016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26797" y="1365979"/>
            <a:ext cx="88265" cy="3016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700" y="2228220"/>
            <a:ext cx="5865495" cy="168211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6350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how much</a:t>
            </a:r>
            <a:r>
              <a:rPr dirty="0" sz="1100">
                <a:latin typeface="Calibri"/>
                <a:cs typeface="Calibri"/>
              </a:rPr>
              <a:t> easier</a:t>
            </a:r>
            <a:r>
              <a:rPr dirty="0" sz="1100" spc="-5">
                <a:latin typeface="Calibri"/>
                <a:cs typeface="Calibri"/>
              </a:rPr>
              <a:t> dealing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third</a:t>
            </a:r>
            <a:r>
              <a:rPr dirty="0" sz="1100">
                <a:latin typeface="Calibri"/>
                <a:cs typeface="Calibri"/>
              </a:rPr>
              <a:t> term was</a:t>
            </a:r>
            <a:r>
              <a:rPr dirty="0" sz="1100" spc="-5">
                <a:latin typeface="Calibri"/>
                <a:cs typeface="Calibri"/>
              </a:rPr>
              <a:t> because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substitution.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needs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messy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integration.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ready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expect 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occasion.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“easy”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 </a:t>
            </a:r>
            <a:r>
              <a:rPr dirty="0" sz="1100">
                <a:latin typeface="Calibri"/>
                <a:cs typeface="Calibri"/>
              </a:rPr>
              <a:t>mean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 they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whole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becomes </a:t>
            </a:r>
            <a:r>
              <a:rPr dirty="0" sz="1100">
                <a:latin typeface="Calibri"/>
                <a:cs typeface="Calibri"/>
              </a:rPr>
              <a:t>a mess</a:t>
            </a:r>
            <a:r>
              <a:rPr dirty="0" sz="1100" spc="-5">
                <a:latin typeface="Calibri"/>
                <a:cs typeface="Calibri"/>
              </a:rPr>
              <a:t> doesn’t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 </a:t>
            </a:r>
            <a:r>
              <a:rPr dirty="0" sz="1100">
                <a:latin typeface="Calibri"/>
                <a:cs typeface="Calibri"/>
              </a:rPr>
              <a:t> you’ve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mistake, although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unfortunately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messy </a:t>
            </a:r>
            <a:r>
              <a:rPr dirty="0" sz="1100" spc="-5">
                <a:latin typeface="Calibri"/>
                <a:cs typeface="Calibri"/>
              </a:rPr>
              <a:t>integral.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may</a:t>
            </a:r>
            <a:r>
              <a:rPr dirty="0" sz="1100" spc="-5">
                <a:latin typeface="Calibri"/>
                <a:cs typeface="Calibri"/>
              </a:rPr>
              <a:t> just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896111" y="411632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1613027" y="4805892"/>
            <a:ext cx="8953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 i="1">
                <a:latin typeface="Times New Roman"/>
                <a:cs typeface="Times New Roman"/>
              </a:rPr>
              <a:t>D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851272" y="4699036"/>
            <a:ext cx="10223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96833" y="4596998"/>
            <a:ext cx="185404" cy="162144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876300" y="4501385"/>
            <a:ext cx="510921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2.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baseline="-12345" sz="2700" spc="-37">
                <a:latin typeface="Symbol"/>
                <a:cs typeface="Symbol"/>
              </a:rPr>
              <a:t></a:t>
            </a:r>
            <a:r>
              <a:rPr dirty="0" baseline="-12345" sz="2700" spc="-390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2</a:t>
            </a:r>
            <a:r>
              <a:rPr dirty="0" baseline="2314" sz="1800" spc="-254">
                <a:latin typeface="Times New Roman"/>
                <a:cs typeface="Times New Roman"/>
              </a:rPr>
              <a:t> </a:t>
            </a:r>
            <a:r>
              <a:rPr dirty="0" baseline="2314" sz="1800" spc="15" i="1">
                <a:latin typeface="Times New Roman"/>
                <a:cs typeface="Times New Roman"/>
              </a:rPr>
              <a:t>yx</a:t>
            </a:r>
            <a:r>
              <a:rPr dirty="0" baseline="43650" sz="1050" spc="15">
                <a:latin typeface="Times New Roman"/>
                <a:cs typeface="Times New Roman"/>
              </a:rPr>
              <a:t>2</a:t>
            </a:r>
            <a:r>
              <a:rPr dirty="0" baseline="43650" sz="1050" spc="225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</a:t>
            </a:r>
            <a:r>
              <a:rPr dirty="0" baseline="2314" sz="1800" spc="-172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9</a:t>
            </a:r>
            <a:r>
              <a:rPr dirty="0" baseline="2314" sz="1800" spc="-254">
                <a:latin typeface="Times New Roman"/>
                <a:cs typeface="Times New Roman"/>
              </a:rPr>
              <a:t> </a:t>
            </a:r>
            <a:r>
              <a:rPr dirty="0" baseline="2314" sz="1800" spc="37" i="1">
                <a:latin typeface="Times New Roman"/>
                <a:cs typeface="Times New Roman"/>
              </a:rPr>
              <a:t>y</a:t>
            </a:r>
            <a:r>
              <a:rPr dirty="0" baseline="43650" sz="1050" spc="37">
                <a:latin typeface="Times New Roman"/>
                <a:cs typeface="Times New Roman"/>
              </a:rPr>
              <a:t>3</a:t>
            </a:r>
            <a:r>
              <a:rPr dirty="0" baseline="43650" sz="1050" spc="127">
                <a:latin typeface="Times New Roman"/>
                <a:cs typeface="Times New Roman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dA</a:t>
            </a:r>
            <a:r>
              <a:rPr dirty="0" baseline="2314" sz="1800" spc="14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5">
                <a:latin typeface="Calibri"/>
                <a:cs typeface="Calibri"/>
              </a:rPr>
              <a:t> bounded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baseline="34722" sz="1800" spc="112">
                <a:latin typeface="Times New Roman"/>
                <a:cs typeface="Times New Roman"/>
              </a:rPr>
              <a:t> </a:t>
            </a:r>
            <a:r>
              <a:rPr dirty="0" u="sng" baseline="34722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baseline="34722" sz="18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15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300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 </a:t>
            </a:r>
            <a:r>
              <a:rPr dirty="0" sz="1150" spc="29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x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1700" y="5098824"/>
            <a:ext cx="2474595" cy="401955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Below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is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quick </a:t>
            </a:r>
            <a:r>
              <a:rPr dirty="0" sz="1200">
                <a:latin typeface="Times New Roman"/>
                <a:cs typeface="Times New Roman"/>
              </a:rPr>
              <a:t>sketch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region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01700" y="7794599"/>
            <a:ext cx="5826125" cy="11144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gave</a:t>
            </a:r>
            <a:r>
              <a:rPr dirty="0" sz="1100">
                <a:latin typeface="Calibri"/>
                <a:cs typeface="Calibri"/>
              </a:rPr>
              <a:t> both </a:t>
            </a:r>
            <a:r>
              <a:rPr dirty="0" sz="1100" spc="-5">
                <a:latin typeface="Calibri"/>
                <a:cs typeface="Calibri"/>
              </a:rPr>
              <a:t>forms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curve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next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 general, this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is often important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setting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integral up correctly.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 determine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order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integration and </a:t>
            </a:r>
            <a:r>
              <a:rPr dirty="0" sz="1100">
                <a:latin typeface="Calibri"/>
                <a:cs typeface="Calibri"/>
              </a:rPr>
              <a:t>often the </a:t>
            </a:r>
            <a:r>
              <a:rPr dirty="0" sz="1100" spc="-5">
                <a:latin typeface="Calibri"/>
                <a:cs typeface="Calibri"/>
              </a:rPr>
              <a:t>region will </a:t>
            </a:r>
            <a:r>
              <a:rPr dirty="0" sz="1100">
                <a:latin typeface="Calibri"/>
                <a:cs typeface="Calibri"/>
              </a:rPr>
              <a:t>“force” a </a:t>
            </a:r>
            <a:r>
              <a:rPr dirty="0" sz="1100" spc="-5">
                <a:latin typeface="Calibri"/>
                <a:cs typeface="Calibri"/>
              </a:rPr>
              <a:t>particular order.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Many regions </a:t>
            </a:r>
            <a:r>
              <a:rPr dirty="0" sz="1100">
                <a:latin typeface="Calibri"/>
                <a:cs typeface="Calibri"/>
              </a:rPr>
              <a:t>can only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 dealt with easily by doing one particular </a:t>
            </a:r>
            <a:r>
              <a:rPr dirty="0" sz="1100">
                <a:latin typeface="Calibri"/>
                <a:cs typeface="Calibri"/>
              </a:rPr>
              <a:t>order of </a:t>
            </a:r>
            <a:r>
              <a:rPr dirty="0" sz="1100" spc="-5">
                <a:latin typeface="Calibri"/>
                <a:cs typeface="Calibri"/>
              </a:rPr>
              <a:t>integration and sometimes </a:t>
            </a:r>
            <a:r>
              <a:rPr dirty="0" sz="1100">
                <a:latin typeface="Calibri"/>
                <a:cs typeface="Calibri"/>
              </a:rPr>
              <a:t>the only way </a:t>
            </a:r>
            <a:r>
              <a:rPr dirty="0" sz="1100" spc="-5">
                <a:latin typeface="Calibri"/>
                <a:cs typeface="Calibri"/>
              </a:rPr>
              <a:t>to really see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7450" y="5712358"/>
            <a:ext cx="2847974" cy="186689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2021-10-13T13:23:04Z</dcterms:created>
  <dcterms:modified xsi:type="dcterms:W3CDTF">2021-10-13T13:23:04Z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2021-10-13T00:00:00Z</vt:filetime>
  </property>
</Properties>
</file>